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9" r:id="rId4"/>
    <p:sldId id="258" r:id="rId5"/>
    <p:sldId id="259" r:id="rId6"/>
    <p:sldId id="263" r:id="rId7"/>
    <p:sldId id="261" r:id="rId8"/>
    <p:sldId id="266" r:id="rId9"/>
    <p:sldId id="275" r:id="rId10"/>
    <p:sldId id="267" r:id="rId11"/>
    <p:sldId id="268" r:id="rId12"/>
    <p:sldId id="280" r:id="rId13"/>
    <p:sldId id="262" r:id="rId14"/>
    <p:sldId id="276" r:id="rId15"/>
    <p:sldId id="272" r:id="rId16"/>
    <p:sldId id="277" r:id="rId17"/>
    <p:sldId id="278" r:id="rId18"/>
    <p:sldId id="264" r:id="rId19"/>
    <p:sldId id="265" r:id="rId20"/>
    <p:sldId id="279" r:id="rId21"/>
    <p:sldId id="274"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45" autoAdjust="0"/>
    <p:restoredTop sz="84407" autoAdjust="0"/>
  </p:normalViewPr>
  <p:slideViewPr>
    <p:cSldViewPr>
      <p:cViewPr>
        <p:scale>
          <a:sx n="80" d="100"/>
          <a:sy n="8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536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186E0F-3F4F-4D4E-87D9-687CA986A46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1691E61-C7CD-499E-9ED8-E80348427FDB}" type="slidenum">
              <a:rPr lang="en-GB" smtClean="0"/>
              <a:pPr/>
              <a:t>1</a:t>
            </a:fld>
            <a:endParaRPr lang="en-GB" smtClean="0"/>
          </a:p>
        </p:txBody>
      </p:sp>
      <p:sp>
        <p:nvSpPr>
          <p:cNvPr id="17410" name="Rectangle 2"/>
          <p:cNvSpPr>
            <a:spLocks noGrp="1" noRo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GB" smtClean="0"/>
              <a:t>Some key outcomes from this presentation:</a:t>
            </a:r>
            <a:br>
              <a:rPr lang="en-GB" smtClean="0"/>
            </a:br>
            <a:endParaRPr lang="en-GB" smtClean="0"/>
          </a:p>
          <a:p>
            <a:pPr eaLnBrk="1" hangingPunct="1"/>
            <a:r>
              <a:rPr lang="en-GB" sz="1600" smtClean="0"/>
              <a:t>By using these local resources pupils will explore:</a:t>
            </a:r>
          </a:p>
          <a:p>
            <a:pPr eaLnBrk="1" hangingPunct="1"/>
            <a:endParaRPr lang="en-GB" sz="1600" smtClean="0"/>
          </a:p>
          <a:p>
            <a:pPr eaLnBrk="1" hangingPunct="1">
              <a:buFontTx/>
              <a:buChar char="•"/>
            </a:pPr>
            <a:r>
              <a:rPr lang="en-GB" sz="1600" smtClean="0"/>
              <a:t>Why we remember important occasions</a:t>
            </a:r>
          </a:p>
          <a:p>
            <a:pPr eaLnBrk="1" hangingPunct="1"/>
            <a:endParaRPr lang="en-GB" sz="1600" smtClean="0"/>
          </a:p>
          <a:p>
            <a:pPr eaLnBrk="1" hangingPunct="1">
              <a:buFontTx/>
              <a:buChar char="•"/>
            </a:pPr>
            <a:r>
              <a:rPr lang="en-GB" sz="1600" smtClean="0"/>
              <a:t>The meaning of the poppy symbol</a:t>
            </a:r>
          </a:p>
          <a:p>
            <a:pPr eaLnBrk="1" hangingPunct="1"/>
            <a:endParaRPr lang="en-GB" sz="1600" smtClean="0"/>
          </a:p>
          <a:p>
            <a:pPr eaLnBrk="1" hangingPunct="1">
              <a:buFontTx/>
              <a:buChar char="•"/>
            </a:pPr>
            <a:r>
              <a:rPr lang="en-GB" sz="1600" smtClean="0"/>
              <a:t>Dates and chronology</a:t>
            </a:r>
          </a:p>
          <a:p>
            <a:pPr eaLnBrk="1" hangingPunct="1"/>
            <a:endParaRPr lang="en-GB" sz="1600" smtClean="0"/>
          </a:p>
          <a:p>
            <a:pPr eaLnBrk="1" hangingPunct="1">
              <a:buFontTx/>
              <a:buChar char="•"/>
            </a:pPr>
            <a:r>
              <a:rPr lang="en-GB" sz="1600" smtClean="0"/>
              <a:t>The significance of the 11</a:t>
            </a:r>
            <a:r>
              <a:rPr lang="en-GB" sz="1600" baseline="30000" smtClean="0"/>
              <a:t>th</a:t>
            </a:r>
            <a:r>
              <a:rPr lang="en-GB" sz="1600" smtClean="0"/>
              <a:t> hour on the 11</a:t>
            </a:r>
            <a:r>
              <a:rPr lang="en-GB" sz="1600" baseline="30000" smtClean="0"/>
              <a:t>th</a:t>
            </a:r>
            <a:r>
              <a:rPr lang="en-GB" sz="1600" smtClean="0"/>
              <a:t> day of the 11</a:t>
            </a:r>
            <a:r>
              <a:rPr lang="en-GB" sz="1600" baseline="30000" smtClean="0"/>
              <a:t>th</a:t>
            </a:r>
            <a:r>
              <a:rPr lang="en-GB" sz="1600" smtClean="0"/>
              <a:t> month</a:t>
            </a:r>
          </a:p>
          <a:p>
            <a:pPr eaLnBrk="1" hangingPunct="1"/>
            <a:endParaRPr lang="en-GB" sz="1600" smtClean="0"/>
          </a:p>
          <a:p>
            <a:pPr eaLnBrk="1" hangingPunct="1">
              <a:buFontTx/>
              <a:buChar char="•"/>
            </a:pPr>
            <a:r>
              <a:rPr lang="en-GB" sz="1600" smtClean="0"/>
              <a:t>How the war affected Sheffield and its people</a:t>
            </a:r>
          </a:p>
          <a:p>
            <a:pPr eaLnBrk="1" hangingPunct="1"/>
            <a:endParaRPr lang="en-GB" sz="1600" smtClean="0"/>
          </a:p>
          <a:p>
            <a:pPr eaLnBrk="1" hangingPunct="1">
              <a:buFontTx/>
              <a:buChar char="•"/>
            </a:pPr>
            <a:r>
              <a:rPr lang="en-GB" sz="1600" smtClean="0"/>
              <a:t>Why people come to Sheffield from other countries</a:t>
            </a:r>
          </a:p>
          <a:p>
            <a:pPr eaLnBrk="1" hangingPunct="1"/>
            <a:endParaRPr lang="en-GB" sz="1600" smtClean="0"/>
          </a:p>
          <a:p>
            <a:pPr eaLnBrk="1" hangingPunct="1">
              <a:buFontTx/>
              <a:buChar char="•"/>
            </a:pPr>
            <a:r>
              <a:rPr lang="en-GB" sz="1600" smtClean="0"/>
              <a:t>What sort of questions to ask about the past</a:t>
            </a:r>
          </a:p>
          <a:p>
            <a:pPr eaLnBrk="1" hangingPunct="1">
              <a:buFontTx/>
              <a:buChar char="•"/>
            </a:pPr>
            <a:endParaRPr lang="en-GB" sz="1600" smtClean="0"/>
          </a:p>
          <a:p>
            <a:pPr eaLnBrk="1" hangingPunct="1"/>
            <a:r>
              <a:rPr lang="en-GB" smtClean="0"/>
              <a:t>Some other ideas for activities</a:t>
            </a:r>
          </a:p>
          <a:p>
            <a:pPr eaLnBrk="1" hangingPunct="1"/>
            <a:r>
              <a:rPr lang="en-GB" smtClean="0"/>
              <a:t>Put all of the pictures and facts in this presentation in date order.</a:t>
            </a:r>
          </a:p>
          <a:p>
            <a:pPr eaLnBrk="1" hangingPunct="1"/>
            <a:r>
              <a:rPr lang="en-GB" smtClean="0"/>
              <a:t>Discuss why it is important that Sheffield remembers the First World War, considering there are more recent ones.</a:t>
            </a:r>
          </a:p>
          <a:p>
            <a:pPr eaLnBrk="1" hangingPunct="1"/>
            <a:r>
              <a:rPr lang="en-GB" smtClean="0"/>
              <a:t>Write a newspaper report on the peace celebrations. Who attended, what did they see, hear, smell and eat? Describe the scene.</a:t>
            </a:r>
          </a:p>
          <a:p>
            <a:pPr eaLnBrk="1" hangingPunct="1"/>
            <a:r>
              <a:rPr lang="en-GB" smtClean="0"/>
              <a:t>Bring in to the classroom things that remind you of something or someone and / or things that people use to remember things, i.e. a photograph, a diary, sticky notes, a knotted handkerchief, a wall chart, a letter, a wedding DVD etc.</a:t>
            </a:r>
          </a:p>
          <a:p>
            <a:pPr eaLnBrk="1" hangingPunct="1"/>
            <a:r>
              <a:rPr lang="en-GB" smtClean="0"/>
              <a:t>Visit a local war memorial and study the names and ages on it.</a:t>
            </a:r>
          </a:p>
          <a:p>
            <a:pPr eaLnBrk="1" hangingPunct="1"/>
            <a:endParaRPr lang="en-GB"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C5EBAB6E-F905-4733-889C-FFBBA34F54C3}" type="slidenum">
              <a:rPr lang="en-GB" smtClean="0"/>
              <a:pPr/>
              <a:t>11</a:t>
            </a:fld>
            <a:endParaRPr lang="en-GB" smtClean="0"/>
          </a:p>
        </p:txBody>
      </p:sp>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GB" smtClean="0"/>
              <a:t>Transcript of the letter:</a:t>
            </a:r>
          </a:p>
          <a:p>
            <a:pPr eaLnBrk="1" hangingPunct="1"/>
            <a:endParaRPr lang="en-GB" smtClean="0"/>
          </a:p>
          <a:p>
            <a:pPr eaLnBrk="1" hangingPunct="1"/>
            <a:r>
              <a:rPr lang="en-GB" smtClean="0"/>
              <a:t>“With reference to our conversation regarding [a] house in Albany Road for the Homeless Belgians, the house consists of 2 cellars, house, room, 2 Bed Rooms and Attic, W.C., hot and cold water and bath.  Rent per week 2 shillings 6 pence [10 ½ p a week] but in sympathy with the most urgent cause your committee have in hand I beg to offer you my little help by granting you the house free of rent for 3 calendar months from this date, Nov 16</a:t>
            </a:r>
            <a:r>
              <a:rPr lang="en-GB" baseline="30000" smtClean="0"/>
              <a:t>th</a:t>
            </a:r>
            <a:r>
              <a:rPr lang="en-GB" smtClean="0"/>
              <a:t> 1914.”</a:t>
            </a:r>
          </a:p>
          <a:p>
            <a:pPr eaLnBrk="1" hangingPunct="1"/>
            <a:endParaRPr lang="en-GB" smtClean="0"/>
          </a:p>
          <a:p>
            <a:pPr eaLnBrk="1" hangingPunct="1"/>
            <a:r>
              <a:rPr lang="en-GB" smtClean="0"/>
              <a:t>Discussion which would have to be sensitively held could focus on Somalia, Iraq, Afghanistan.  There may be students in the class whose family did come to Sheffield to escape conflict in their country.</a:t>
            </a:r>
          </a:p>
          <a:p>
            <a:pPr eaLnBrk="1" hangingPunct="1"/>
            <a:endParaRPr lang="en-GB" smtClean="0"/>
          </a:p>
          <a:p>
            <a:pPr eaLnBrk="1" hangingPunct="1"/>
            <a:r>
              <a:rPr lang="en-GB" smtClean="0"/>
              <a:t>Image ref. Sheffield Archives CA68/11.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27AF88E-A661-47D9-9726-F1AC6B162A8C}" type="slidenum">
              <a:rPr lang="en-GB" sz="1200"/>
              <a:pPr algn="r"/>
              <a:t>12</a:t>
            </a:fld>
            <a:endParaRPr lang="en-GB" sz="1200"/>
          </a:p>
        </p:txBody>
      </p:sp>
      <p:sp>
        <p:nvSpPr>
          <p:cNvPr id="38914" name="Rectangle 2"/>
          <p:cNvSpPr>
            <a:spLocks noGrp="1"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GB" smtClean="0"/>
              <a:t>The term ‘armistice’ can be introduced with this slide.</a:t>
            </a:r>
          </a:p>
          <a:p>
            <a:pPr eaLnBrk="1" hangingPunct="1"/>
            <a:endParaRPr lang="en-GB" smtClean="0"/>
          </a:p>
          <a:p>
            <a:pPr eaLnBrk="1" hangingPunct="1"/>
            <a:r>
              <a:rPr lang="en-GB" smtClean="0"/>
              <a:t>The date of the newspaper is 11 November 1918.</a:t>
            </a:r>
          </a:p>
          <a:p>
            <a:pPr eaLnBrk="1" hangingPunct="1"/>
            <a:endParaRPr lang="en-GB" smtClean="0"/>
          </a:p>
          <a:p>
            <a:pPr eaLnBrk="1" hangingPunct="1"/>
            <a:r>
              <a:rPr lang="en-GB" smtClean="0"/>
              <a:t>Fighting was scheduled to stop at 11 o’clock that day on the 11</a:t>
            </a:r>
            <a:r>
              <a:rPr lang="en-GB" baseline="30000" smtClean="0"/>
              <a:t>th</a:t>
            </a:r>
            <a:r>
              <a:rPr lang="en-GB" smtClean="0"/>
              <a:t> day, 11</a:t>
            </a:r>
            <a:r>
              <a:rPr lang="en-GB" baseline="30000" smtClean="0"/>
              <a:t>th</a:t>
            </a:r>
            <a:r>
              <a:rPr lang="en-GB" smtClean="0"/>
              <a:t> month.</a:t>
            </a:r>
          </a:p>
          <a:p>
            <a:pPr eaLnBrk="1" hangingPunct="1"/>
            <a:endParaRPr lang="en-GB" smtClean="0"/>
          </a:p>
          <a:p>
            <a:pPr eaLnBrk="1" hangingPunct="1"/>
            <a:r>
              <a:rPr lang="en-GB" smtClean="0"/>
              <a:t>Today – almost 100 years later - we often have a minute’s silence at 11 o'clock on 11</a:t>
            </a:r>
            <a:r>
              <a:rPr lang="en-GB" baseline="30000" smtClean="0"/>
              <a:t>th</a:t>
            </a:r>
            <a:r>
              <a:rPr lang="en-GB" smtClean="0"/>
              <a:t> November each year.</a:t>
            </a:r>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69D4BA5-51FB-4304-A129-DE4F1ABCAF80}" type="slidenum">
              <a:rPr lang="en-GB" smtClean="0"/>
              <a:pPr/>
              <a:t>13</a:t>
            </a:fld>
            <a:endParaRPr lang="en-GB" smtClean="0"/>
          </a:p>
        </p:txBody>
      </p:sp>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GB" smtClean="0"/>
              <a:t>Image refs. www.pictursheffield.com s00145 and v01869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11D06F9-2E06-4E47-A4CF-CBD22E1D961D}" type="slidenum">
              <a:rPr lang="en-GB" smtClean="0"/>
              <a:pPr/>
              <a:t>14</a:t>
            </a:fld>
            <a:endParaRPr lang="en-GB" smtClean="0"/>
          </a:p>
        </p:txBody>
      </p:sp>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GB" smtClean="0"/>
              <a:t>Standard I is infants.</a:t>
            </a:r>
          </a:p>
          <a:p>
            <a:pPr eaLnBrk="1" hangingPunct="1"/>
            <a:endParaRPr lang="en-GB" smtClean="0"/>
          </a:p>
          <a:p>
            <a:pPr eaLnBrk="1" hangingPunct="1"/>
            <a:r>
              <a:rPr lang="en-GB" smtClean="0"/>
              <a:t>Standard II is junior.</a:t>
            </a:r>
          </a:p>
          <a:p>
            <a:pPr eaLnBrk="1" hangingPunct="1"/>
            <a:endParaRPr lang="en-GB" smtClean="0"/>
          </a:p>
          <a:p>
            <a:pPr eaLnBrk="1" hangingPunct="1"/>
            <a:r>
              <a:rPr lang="en-GB" smtClean="0"/>
              <a:t>1 shilling is 5 pence.</a:t>
            </a:r>
          </a:p>
          <a:p>
            <a:pPr eaLnBrk="1" hangingPunct="1"/>
            <a:endParaRPr lang="en-GB" smtClean="0"/>
          </a:p>
          <a:p>
            <a:pPr eaLnBrk="1" hangingPunct="1"/>
            <a:r>
              <a:rPr lang="en-GB" smtClean="0"/>
              <a:t>Sheffield City Council Education Committee minutes 1919. Sheffield Archives CA-EDU/17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284D6715-1866-4AA0-B90E-EC60B0DAD073}" type="slidenum">
              <a:rPr lang="en-GB" smtClean="0"/>
              <a:pPr/>
              <a:t>15</a:t>
            </a:fld>
            <a:endParaRPr lang="en-GB" smtClean="0"/>
          </a:p>
        </p:txBody>
      </p:sp>
      <p:sp>
        <p:nvSpPr>
          <p:cNvPr id="45058" name="Rectangle 2"/>
          <p:cNvSpPr>
            <a:spLocks noGrp="1"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GB" smtClean="0"/>
              <a:t>Other activities included: bands, bonfires, children’s parties, open air dancing, fireworks, a gun salute, medals, a military march past, treats for old people, teas for children, Morris dancing, a royal visit, search light displays, a holiday for working people. </a:t>
            </a:r>
          </a:p>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822FFBF-4ED0-47BB-B729-4D2D8C4DD188}" type="slidenum">
              <a:rPr lang="en-GB" smtClean="0"/>
              <a:pPr/>
              <a:t>16</a:t>
            </a:fld>
            <a:endParaRPr lang="en-GB" smtClean="0"/>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GB" smtClean="0"/>
              <a:t>Sheffield City Council minutes, 1919. ref. Sheffield Archives CA-MIN/54</a:t>
            </a:r>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923FF59B-8958-46E4-BE2D-98D0619D31BD}" type="slidenum">
              <a:rPr lang="en-GB" smtClean="0"/>
              <a:pPr/>
              <a:t>17</a:t>
            </a:fld>
            <a:endParaRPr lang="en-GB" smtClean="0"/>
          </a:p>
        </p:txBody>
      </p:sp>
      <p:sp>
        <p:nvSpPr>
          <p:cNvPr id="49154" name="Rectangle 2"/>
          <p:cNvSpPr>
            <a:spLocks noGrp="1"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GB" smtClean="0"/>
              <a:t>Sheffield City Council minutes, 1919. ref. Sheffield Archives CA-MIN/54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D23A786-7E3F-4215-B611-07E889C3EF8F}" type="slidenum">
              <a:rPr lang="en-GB" smtClean="0"/>
              <a:pPr/>
              <a:t>19</a:t>
            </a:fld>
            <a:endParaRPr lang="en-GB" smtClean="0"/>
          </a:p>
        </p:txBody>
      </p:sp>
      <p:sp>
        <p:nvSpPr>
          <p:cNvPr id="52226" name="Rectangle 2"/>
          <p:cNvSpPr>
            <a:spLocks noGrp="1"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GB" smtClean="0"/>
              <a:t>www.picturesheffield.com ref a00054</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9CE3886-C4A9-401D-9351-5B9404E6509F}" type="slidenum">
              <a:rPr lang="en-GB" smtClean="0"/>
              <a:pPr/>
              <a:t>20</a:t>
            </a:fld>
            <a:endParaRPr lang="en-GB" smtClean="0"/>
          </a:p>
        </p:txBody>
      </p:sp>
      <p:sp>
        <p:nvSpPr>
          <p:cNvPr id="54274" name="Rectangle 2"/>
          <p:cNvSpPr>
            <a:spLocks noGrp="1"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GB" smtClean="0"/>
              <a:t>The plaque shown in the slide explains how the Peace Gardens got its name.  </a:t>
            </a:r>
          </a:p>
          <a:p>
            <a:pPr eaLnBrk="1" hangingPunct="1"/>
            <a:endParaRPr lang="en-GB" smtClean="0"/>
          </a:p>
          <a:p>
            <a:pPr eaLnBrk="1" hangingPunct="1"/>
            <a:r>
              <a:rPr lang="en-GB" smtClean="0"/>
              <a:t>There are memorials to the Falklands War (1982).</a:t>
            </a:r>
          </a:p>
          <a:p>
            <a:pPr eaLnBrk="1" hangingPunct="1"/>
            <a:endParaRPr lang="en-GB" smtClean="0"/>
          </a:p>
          <a:p>
            <a:pPr eaLnBrk="1" hangingPunct="1"/>
            <a:r>
              <a:rPr lang="en-GB" smtClean="0"/>
              <a:t>Here may be memorials to the war in Afghanistan and Iraq.</a:t>
            </a:r>
          </a:p>
          <a:p>
            <a:pPr eaLnBrk="1" hangingPunct="1"/>
            <a:endParaRPr lang="en-GB" smtClean="0"/>
          </a:p>
          <a:p>
            <a:pPr eaLnBrk="1" hangingPunct="1"/>
            <a:r>
              <a:rPr lang="en-GB" smtClean="0"/>
              <a:t>The National Memorial Arboretum in Staffordshire was opened in 1997. It has over 100 memorials of national significance.</a:t>
            </a:r>
          </a:p>
          <a:p>
            <a:pPr eaLnBrk="1" hangingPunct="1"/>
            <a:endParaRPr lang="en-GB" smtClean="0"/>
          </a:p>
          <a:p>
            <a:pPr eaLnBrk="1" hangingPunct="1"/>
            <a:r>
              <a:rPr lang="en-GB" smtClean="0"/>
              <a:t>www.picturesheffield.com ref. v00404)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1F0C0E25-0D12-4F2B-9ACD-E44168E7DDF7}" type="slidenum">
              <a:rPr lang="en-GB" smtClean="0"/>
              <a:pPr/>
              <a:t>3</a:t>
            </a:fld>
            <a:endParaRPr lang="en-GB" smtClean="0"/>
          </a:p>
        </p:txBody>
      </p:sp>
      <p:sp>
        <p:nvSpPr>
          <p:cNvPr id="20482" name="Rectangle 2"/>
          <p:cNvSpPr>
            <a:spLocks noGrp="1" noRo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GB" smtClean="0"/>
              <a:t>This question seeks to help the children understand that WWI was a long time ago – before most people alive today were born. We don’t remember it from being there and by using our own memory – we have to have something to remind us of it.</a:t>
            </a:r>
          </a:p>
          <a:p>
            <a:pPr eaLnBrk="1" hangingPunct="1"/>
            <a:endParaRPr lang="en-GB" smtClean="0"/>
          </a:p>
          <a:p>
            <a:pPr eaLnBrk="1" hangingPunct="1"/>
            <a:r>
              <a:rPr lang="en-GB" smtClean="0"/>
              <a:t>The poppy symbol reminds us about the war.</a:t>
            </a:r>
          </a:p>
          <a:p>
            <a:pPr eaLnBrk="1" hangingPunct="1"/>
            <a:endParaRPr lang="en-GB" smtClean="0"/>
          </a:p>
          <a:p>
            <a:pPr eaLnBrk="1" hangingPunct="1"/>
            <a:r>
              <a:rPr lang="en-GB" smtClean="0"/>
              <a:t>A diary, a knotted handkerchief, a birthday card, a note on a piece of paper, a photograph, our own memory are all ways in which we try and remember things.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2AC5F48-4117-423F-A108-F9262C14EC92}" type="slidenum">
              <a:rPr lang="en-GB" smtClean="0"/>
              <a:pPr/>
              <a:t>4</a:t>
            </a:fld>
            <a:endParaRPr lang="en-GB" smtClean="0"/>
          </a:p>
        </p:txBody>
      </p:sp>
      <p:sp>
        <p:nvSpPr>
          <p:cNvPr id="22530" name="Rectangle 2"/>
          <p:cNvSpPr>
            <a:spLocks noGrp="1" noRo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GB" smtClean="0"/>
              <a:t>As well as poppies a war memorial is used to remind us of the war.  This slide, along with the next two illustrate that there are a lot of war memorials around.  </a:t>
            </a:r>
          </a:p>
          <a:p>
            <a:pPr eaLnBrk="1" hangingPunct="1"/>
            <a:endParaRPr lang="en-GB" smtClean="0"/>
          </a:p>
          <a:p>
            <a:pPr eaLnBrk="1" hangingPunct="1"/>
            <a:r>
              <a:rPr lang="en-GB" smtClean="0"/>
              <a:t>The pupils are encouraged to work out that this memorial was erected seven years after the war. </a:t>
            </a:r>
          </a:p>
          <a:p>
            <a:pPr eaLnBrk="1" hangingPunct="1"/>
            <a:endParaRPr lang="en-GB" smtClean="0"/>
          </a:p>
          <a:p>
            <a:pPr eaLnBrk="1" hangingPunct="1"/>
            <a:r>
              <a:rPr lang="en-GB" smtClean="0"/>
              <a:t>In the crowd in this photographs there are likely to be men who fought in the war, mothers and fathers whose son was killed in the war, children whose father or older brothers may have been have been killed, people who were wounded, people who left their country to come to Britain (i.e. Belgians), people whose houses were bombed.</a:t>
            </a:r>
          </a:p>
          <a:p>
            <a:pPr eaLnBrk="1" hangingPunct="1"/>
            <a:endParaRPr lang="en-GB" smtClean="0"/>
          </a:p>
          <a:p>
            <a:pPr eaLnBrk="1" hangingPunct="1"/>
            <a:r>
              <a:rPr lang="en-GB" smtClean="0"/>
              <a:t>The people in the crowd will have strong memories because they experienced the events.  </a:t>
            </a:r>
          </a:p>
          <a:p>
            <a:pPr eaLnBrk="1" hangingPunct="1"/>
            <a:endParaRPr lang="en-GB" smtClean="0"/>
          </a:p>
          <a:p>
            <a:pPr eaLnBrk="1" hangingPunct="1"/>
            <a:r>
              <a:rPr lang="en-GB" smtClean="0"/>
              <a:t>There are likely to be different feelings – sadness for those who were killed, relief that they themselves survived or that their son came home from the war safely.  There may also be pride that Britain won.  There may be strong feelings that there would be no more war because it had been so terrible and no-one would think another war would be a good idea.</a:t>
            </a:r>
          </a:p>
          <a:p>
            <a:pPr eaLnBrk="1" hangingPunct="1"/>
            <a:endParaRPr lang="en-GB" smtClean="0"/>
          </a:p>
          <a:p>
            <a:pPr eaLnBrk="1" hangingPunct="1"/>
            <a:r>
              <a:rPr lang="en-GB" smtClean="0"/>
              <a:t>www.picturesheffield.com ref. Y00578.</a:t>
            </a:r>
          </a:p>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4BDE21B-6251-41B2-A182-C079E9543926}" type="slidenum">
              <a:rPr lang="en-GB" smtClean="0"/>
              <a:pPr/>
              <a:t>5</a:t>
            </a:fld>
            <a:endParaRPr lang="en-GB" smtClean="0"/>
          </a:p>
        </p:txBody>
      </p:sp>
      <p:sp>
        <p:nvSpPr>
          <p:cNvPr id="24578" name="Rectangle 2"/>
          <p:cNvSpPr>
            <a:spLocks noGrp="1" noRo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GB" smtClean="0"/>
              <a:t>This could be combined with a visit to a local war memorial – there are often memorials in the local churchyard or inside the church.</a:t>
            </a:r>
          </a:p>
          <a:p>
            <a:pPr eaLnBrk="1" hangingPunct="1"/>
            <a:endParaRPr lang="en-GB" smtClean="0"/>
          </a:p>
          <a:p>
            <a:pPr eaLnBrk="1" hangingPunct="1"/>
            <a:r>
              <a:rPr lang="en-GB" smtClean="0"/>
              <a:t>Occasionally there is one in a school or in a large factory or library.</a:t>
            </a:r>
          </a:p>
          <a:p>
            <a:pPr eaLnBrk="1" hangingPunct="1"/>
            <a:endParaRPr lang="en-GB" smtClean="0"/>
          </a:p>
          <a:p>
            <a:pPr eaLnBrk="1" hangingPunct="1"/>
            <a:r>
              <a:rPr lang="en-GB" smtClean="0"/>
              <a:t>Looking at the names on the memorial may reveal a family losing more than one person.</a:t>
            </a:r>
          </a:p>
          <a:p>
            <a:pPr eaLnBrk="1" hangingPunct="1"/>
            <a:endParaRPr lang="en-GB" smtClean="0"/>
          </a:p>
          <a:p>
            <a:pPr eaLnBrk="1" hangingPunct="1"/>
            <a:r>
              <a:rPr lang="en-GB" smtClean="0"/>
              <a:t>The memorial might record the age of the soldiers.</a:t>
            </a:r>
          </a:p>
          <a:p>
            <a:pPr eaLnBrk="1" hangingPunct="1"/>
            <a:endParaRPr lang="en-GB" smtClean="0"/>
          </a:p>
          <a:p>
            <a:pPr eaLnBrk="1" hangingPunct="1"/>
            <a:r>
              <a:rPr lang="en-GB" smtClean="0"/>
              <a:t>There may be references to later wars.</a:t>
            </a:r>
          </a:p>
          <a:p>
            <a:pPr eaLnBrk="1" hangingPunct="1"/>
            <a:endParaRPr lang="en-GB" smtClean="0"/>
          </a:p>
          <a:p>
            <a:pPr eaLnBrk="1" hangingPunct="1"/>
            <a:r>
              <a:rPr lang="en-GB" smtClean="0"/>
              <a:t>There may be surnames still common in the area today.</a:t>
            </a:r>
          </a:p>
          <a:p>
            <a:pPr eaLnBrk="1" hangingPunct="1"/>
            <a:endParaRPr lang="en-GB" smtClean="0"/>
          </a:p>
          <a:p>
            <a:pPr eaLnBrk="1" hangingPunct="1"/>
            <a:r>
              <a:rPr lang="en-GB" smtClean="0"/>
              <a:t>There may be a lot of names, illustrating the loss a small community experienced, compared to wars we fight today.</a:t>
            </a:r>
          </a:p>
          <a:p>
            <a:pPr eaLnBrk="1" hangingPunct="1"/>
            <a:endParaRPr lang="en-GB" smtClean="0"/>
          </a:p>
          <a:p>
            <a:pPr eaLnBrk="1" hangingPunct="1"/>
            <a:r>
              <a:rPr lang="en-GB" smtClean="0"/>
              <a:t>www.picturesheffield.com refs t03553, t03561 and u04730.</a:t>
            </a:r>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7F9CCEA6-4079-4EBE-BDD2-4CB31ED214A3}" type="slidenum">
              <a:rPr lang="en-GB" smtClean="0"/>
              <a:pPr/>
              <a:t>6</a:t>
            </a:fld>
            <a:endParaRPr lang="en-GB" smtClean="0"/>
          </a:p>
        </p:txBody>
      </p:sp>
      <p:sp>
        <p:nvSpPr>
          <p:cNvPr id="26626" name="Rectangle 2"/>
          <p:cNvSpPr>
            <a:spLocks noGrp="1" noRo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GB" smtClean="0"/>
              <a:t>This links to the poppy fields in France – hence the reason the poppy became the symbol used to remember the war.</a:t>
            </a:r>
          </a:p>
          <a:p>
            <a:pPr eaLnBrk="1" hangingPunct="1"/>
            <a:endParaRPr lang="en-GB" smtClean="0"/>
          </a:p>
          <a:p>
            <a:pPr eaLnBrk="1" hangingPunct="1"/>
            <a:r>
              <a:rPr lang="en-GB" smtClean="0"/>
              <a:t>The war took place in France and other parts of Europe.  </a:t>
            </a:r>
          </a:p>
          <a:p>
            <a:pPr eaLnBrk="1" hangingPunct="1"/>
            <a:endParaRPr lang="en-GB" smtClean="0"/>
          </a:p>
          <a:p>
            <a:pPr eaLnBrk="1" hangingPunct="1"/>
            <a:r>
              <a:rPr lang="en-GB" smtClean="0"/>
              <a:t>Soldiers were sent abroad to fight – for most it was the first time they had left England. </a:t>
            </a:r>
          </a:p>
          <a:p>
            <a:pPr eaLnBrk="1" hangingPunct="1"/>
            <a:endParaRPr lang="en-GB" smtClean="0"/>
          </a:p>
          <a:p>
            <a:pPr eaLnBrk="1" hangingPunct="1"/>
            <a:r>
              <a:rPr lang="en-GB" smtClean="0"/>
              <a:t>Soldiers did not fight in Sheffield or another part of England.</a:t>
            </a:r>
          </a:p>
          <a:p>
            <a:pPr eaLnBrk="1" hangingPunct="1"/>
            <a:endParaRPr lang="en-GB" smtClean="0"/>
          </a:p>
          <a:p>
            <a:pPr eaLnBrk="1" hangingPunct="1"/>
            <a:r>
              <a:rPr lang="en-GB" smtClean="0"/>
              <a:t>Soldiers were buried in France – their bodies were not brought home.  Their relatives could not normally afford to go to France to visit their grave.  War memorials in England such as those on the previous slide were, in part, a substitute grave for relatives to visit and pay their respects.</a:t>
            </a:r>
          </a:p>
          <a:p>
            <a:pPr eaLnBrk="1" hangingPunct="1"/>
            <a:endParaRPr lang="en-GB" smtClean="0"/>
          </a:p>
          <a:p>
            <a:pPr eaLnBrk="1" hangingPunct="1"/>
            <a:r>
              <a:rPr lang="en-GB" smtClean="0"/>
              <a:t>This slide could be used with a map to see where Serre and Bapaume are in France and whether there are images of local poppy fields on the internet.</a:t>
            </a:r>
          </a:p>
          <a:p>
            <a:pPr eaLnBrk="1" hangingPunct="1"/>
            <a:endParaRPr lang="en-GB" smtClean="0"/>
          </a:p>
          <a:p>
            <a:pPr eaLnBrk="1" hangingPunct="1"/>
            <a:r>
              <a:rPr lang="en-GB" smtClean="0"/>
              <a:t>www.picturesheffield.com refs v02519 v02520 v2525.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10B1EE2F-765D-4DF5-9C4B-CD3149343794}" type="slidenum">
              <a:rPr lang="en-GB" smtClean="0"/>
              <a:pPr/>
              <a:t>7</a:t>
            </a:fld>
            <a:endParaRPr lang="en-GB" smtClean="0"/>
          </a:p>
        </p:txBody>
      </p:sp>
      <p:sp>
        <p:nvSpPr>
          <p:cNvPr id="28674" name="Rectangle 2"/>
          <p:cNvSpPr>
            <a:spLocks noGrp="1"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GB" smtClean="0"/>
              <a:t>These soldiers were killed or wounded in France.</a:t>
            </a:r>
          </a:p>
          <a:p>
            <a:pPr eaLnBrk="1" hangingPunct="1"/>
            <a:endParaRPr lang="en-GB" smtClean="0"/>
          </a:p>
          <a:p>
            <a:pPr eaLnBrk="1" hangingPunct="1"/>
            <a:r>
              <a:rPr lang="en-GB" smtClean="0"/>
              <a:t>At least one had been gassed.</a:t>
            </a:r>
          </a:p>
          <a:p>
            <a:pPr eaLnBrk="1" hangingPunct="1"/>
            <a:endParaRPr lang="en-GB" smtClean="0"/>
          </a:p>
          <a:p>
            <a:pPr eaLnBrk="1" hangingPunct="1"/>
            <a:r>
              <a:rPr lang="en-GB" smtClean="0"/>
              <a:t>They are from various parts of Sheffield.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921BC8E1-7193-4EB5-87A4-B24E0D7AC2FD}" type="slidenum">
              <a:rPr lang="en-GB" smtClean="0"/>
              <a:pPr/>
              <a:t>8</a:t>
            </a:fld>
            <a:endParaRPr lang="en-GB" smtClean="0"/>
          </a:p>
        </p:txBody>
      </p:sp>
      <p:sp>
        <p:nvSpPr>
          <p:cNvPr id="30722" name="Rectangle 2"/>
          <p:cNvSpPr>
            <a:spLocks noGrp="1"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lnSpc>
                <a:spcPct val="90000"/>
              </a:lnSpc>
            </a:pPr>
            <a:r>
              <a:rPr lang="en-GB" smtClean="0"/>
              <a:t>You could use Google Images to see a picture of a Zeppelin.</a:t>
            </a:r>
          </a:p>
          <a:p>
            <a:pPr eaLnBrk="1" hangingPunct="1">
              <a:lnSpc>
                <a:spcPct val="90000"/>
              </a:lnSpc>
            </a:pPr>
            <a:endParaRPr lang="en-GB" smtClean="0"/>
          </a:p>
          <a:p>
            <a:pPr eaLnBrk="1" hangingPunct="1">
              <a:lnSpc>
                <a:spcPct val="90000"/>
              </a:lnSpc>
            </a:pPr>
            <a:r>
              <a:rPr lang="en-GB" smtClean="0"/>
              <a:t>This was the first time a war affected Sheffield directly. Until the Zeppelins arrived fighting and bombing only took place on the battlefield between soldiers.</a:t>
            </a:r>
          </a:p>
          <a:p>
            <a:pPr eaLnBrk="1" hangingPunct="1">
              <a:lnSpc>
                <a:spcPct val="90000"/>
              </a:lnSpc>
            </a:pPr>
            <a:endParaRPr lang="en-GB" smtClean="0"/>
          </a:p>
          <a:p>
            <a:pPr eaLnBrk="1" hangingPunct="1">
              <a:lnSpc>
                <a:spcPct val="90000"/>
              </a:lnSpc>
            </a:pPr>
            <a:r>
              <a:rPr lang="en-GB" smtClean="0"/>
              <a:t>Sheffield is a long way from Germany – why was Sheffield a target?  It was a main munitions production centre.  Sheffield steel firms  switched their production to armaments.   Attercliffe was an industrial part of Sheffield.</a:t>
            </a:r>
          </a:p>
          <a:p>
            <a:pPr eaLnBrk="1" hangingPunct="1">
              <a:lnSpc>
                <a:spcPct val="90000"/>
              </a:lnSpc>
            </a:pPr>
            <a:endParaRPr lang="en-GB" smtClean="0"/>
          </a:p>
          <a:p>
            <a:pPr eaLnBrk="1" hangingPunct="1">
              <a:lnSpc>
                <a:spcPct val="90000"/>
              </a:lnSpc>
            </a:pPr>
            <a:r>
              <a:rPr lang="en-GB" smtClean="0"/>
              <a:t>The entry shown on the slide is taken from a head teacher’s log book or diary for 26 September 1916. It reads ‘A Zeppelin Air Raid took place last night and a good deal of damage was done to cottage property in the neighbourhood.  No damage was done to either church or school.  Many boys being out of the bed all the night fail to come to school today’.</a:t>
            </a:r>
          </a:p>
          <a:p>
            <a:pPr eaLnBrk="1" hangingPunct="1">
              <a:lnSpc>
                <a:spcPct val="90000"/>
              </a:lnSpc>
            </a:pPr>
            <a:endParaRPr lang="en-GB" smtClean="0"/>
          </a:p>
          <a:p>
            <a:pPr eaLnBrk="1" hangingPunct="1">
              <a:lnSpc>
                <a:spcPct val="90000"/>
              </a:lnSpc>
            </a:pPr>
            <a:r>
              <a:rPr lang="en-GB" smtClean="0"/>
              <a:t>Discussion could focus on how you would feel if a large zeppelin appeared in the sky over your house dropping bombs.</a:t>
            </a:r>
          </a:p>
          <a:p>
            <a:pPr eaLnBrk="1" hangingPunct="1">
              <a:lnSpc>
                <a:spcPct val="90000"/>
              </a:lnSpc>
            </a:pPr>
            <a:endParaRPr lang="en-GB" smtClean="0"/>
          </a:p>
          <a:p>
            <a:pPr eaLnBrk="1" hangingPunct="1">
              <a:lnSpc>
                <a:spcPct val="90000"/>
              </a:lnSpc>
            </a:pPr>
            <a:r>
              <a:rPr lang="en-GB" smtClean="0"/>
              <a:t>Image ref. Sheffield Archives CA35/767</a:t>
            </a:r>
          </a:p>
          <a:p>
            <a:pPr eaLnBrk="1" hangingPunct="1">
              <a:lnSpc>
                <a:spcPct val="90000"/>
              </a:lnSpc>
            </a:pPr>
            <a:endParaRPr lang="en-GB" smtClean="0"/>
          </a:p>
          <a:p>
            <a:pPr eaLnBrk="1" hangingPunct="1">
              <a:lnSpc>
                <a:spcPct val="90000"/>
              </a:lnSpc>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7FBFAA7-14F6-49FE-947E-326CB318DF60}" type="slidenum">
              <a:rPr lang="en-GB" smtClean="0"/>
              <a:pPr/>
              <a:t>9</a:t>
            </a:fld>
            <a:endParaRPr lang="en-GB" smtClean="0"/>
          </a:p>
        </p:txBody>
      </p:sp>
      <p:sp>
        <p:nvSpPr>
          <p:cNvPr id="32770" name="Rectangle 2"/>
          <p:cNvSpPr>
            <a:spLocks noGrp="1"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GB" smtClean="0"/>
              <a:t>Nos 24-28 Cossey Road, Burngreave, searching for survivors after the Zeppelin raid on Sheffield on the night of 25/26 September 1916. </a:t>
            </a:r>
          </a:p>
          <a:p>
            <a:pPr eaLnBrk="1" hangingPunct="1"/>
            <a:endParaRPr lang="en-GB" smtClean="0"/>
          </a:p>
          <a:p>
            <a:pPr eaLnBrk="1" hangingPunct="1"/>
            <a:endParaRPr lang="en-GB" smtClean="0"/>
          </a:p>
          <a:p>
            <a:pPr eaLnBrk="1" hangingPunct="1"/>
            <a:endParaRPr lang="en-GB" smtClean="0"/>
          </a:p>
          <a:p>
            <a:pPr eaLnBrk="1" hangingPunct="1"/>
            <a:r>
              <a:rPr lang="en-GB" smtClean="0"/>
              <a:t>www.picturesheffield.com ref s00146.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28FB3FD0-3105-442C-A98D-054060C6285F}" type="slidenum">
              <a:rPr lang="en-GB" smtClean="0"/>
              <a:pPr/>
              <a:t>10</a:t>
            </a:fld>
            <a:endParaRPr lang="en-GB" smtClean="0"/>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spcBef>
                <a:spcPct val="0"/>
              </a:spcBef>
            </a:pPr>
            <a:r>
              <a:rPr lang="en-GB" smtClean="0"/>
              <a:t>How would you feel about leaving Sheffield and living somewhere else?  What would you remember most about the city?  Would you take anything with you to remind you of the city?</a:t>
            </a:r>
          </a:p>
          <a:p>
            <a:pPr eaLnBrk="1" hangingPunct="1">
              <a:spcBef>
                <a:spcPct val="0"/>
              </a:spcBef>
            </a:pPr>
            <a:endParaRPr lang="en-GB" smtClean="0"/>
          </a:p>
          <a:p>
            <a:pPr eaLnBrk="1" hangingPunct="1">
              <a:spcBef>
                <a:spcPct val="0"/>
              </a:spcBef>
            </a:pPr>
            <a:r>
              <a:rPr lang="en-GB" smtClean="0"/>
              <a:t>www.Picturesheffield.com ref: s00147 </a:t>
            </a:r>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F74FF9E-5EA3-4717-A365-1BB2B5E502A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B63377-D2F4-4256-AD55-24B47471E72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7F4D638-FCDF-4437-AED2-1FB6D420939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4780AD-31D3-4C68-A007-16172C51C3D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B7C68E06-9D4E-456D-8972-679123654F3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32AC22-9D2A-4596-A1DB-435083ACE0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D0FC72-FFC6-495B-B52D-A55EAFA0AC2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74D43E-28FA-4FC7-AFE0-E344EE4880A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B62B659-CD68-4360-BD40-1CB1A68C2FC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BDBA2FE-B3C0-4092-BD41-178CF3C1134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1CD6B78-6925-46AE-89C0-F4BDF9DFBD4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1870ED-2942-45B2-9B5B-20B5F4FC483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2E7285-3201-40E0-AB9A-889DB6C9154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712D1E3-887D-4E55-8696-D6BBC4D6836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heffield.gov.uk/archives" TargetMode="Externa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eaLnBrk="1" hangingPunct="1"/>
            <a:r>
              <a:rPr lang="en-GB" smtClean="0"/>
              <a:t>What are we remembering on Remembrance Day? </a:t>
            </a:r>
          </a:p>
        </p:txBody>
      </p:sp>
      <p:sp>
        <p:nvSpPr>
          <p:cNvPr id="16386" name="Text Box 4"/>
          <p:cNvSpPr txBox="1">
            <a:spLocks noChangeArrowheads="1"/>
          </p:cNvSpPr>
          <p:nvPr/>
        </p:nvSpPr>
        <p:spPr bwMode="auto">
          <a:xfrm>
            <a:off x="323850" y="404813"/>
            <a:ext cx="6911975" cy="366712"/>
          </a:xfrm>
          <a:prstGeom prst="rect">
            <a:avLst/>
          </a:prstGeom>
          <a:noFill/>
          <a:ln w="9525">
            <a:noFill/>
            <a:miter lim="800000"/>
            <a:headEnd/>
            <a:tailEnd/>
          </a:ln>
        </p:spPr>
        <p:txBody>
          <a:bodyPr>
            <a:spAutoFit/>
          </a:bodyPr>
          <a:lstStyle/>
          <a:p>
            <a:pPr>
              <a:spcBef>
                <a:spcPct val="50000"/>
              </a:spcBef>
            </a:pPr>
            <a:r>
              <a:rPr lang="en-GB">
                <a:solidFill>
                  <a:schemeClr val="tx2"/>
                </a:solidFill>
              </a:rPr>
              <a:t>Sheffield Archives and Local Studies: History Key Stage 2 Unit 17</a:t>
            </a:r>
          </a:p>
        </p:txBody>
      </p:sp>
      <p:pic>
        <p:nvPicPr>
          <p:cNvPr id="16387" name="Picture 5" descr="logo"/>
          <p:cNvPicPr>
            <a:picLocks noChangeAspect="1" noChangeArrowheads="1"/>
          </p:cNvPicPr>
          <p:nvPr>
            <p:ph type="subTitle" idx="1"/>
          </p:nvPr>
        </p:nvPicPr>
        <p:blipFill>
          <a:blip r:embed="rId3"/>
          <a:srcRect/>
          <a:stretch>
            <a:fillRect/>
          </a:stretch>
        </p:blipFill>
        <p:spPr>
          <a:xfrm>
            <a:off x="2411413" y="5516563"/>
            <a:ext cx="6400800" cy="895350"/>
          </a:xfrm>
          <a:solidFill>
            <a:srgbClr val="CCFF66">
              <a:alpha val="45882"/>
            </a:srgbClr>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smtClean="0"/>
              <a:t>New Arrivals in Sheffield</a:t>
            </a:r>
          </a:p>
        </p:txBody>
      </p:sp>
      <p:sp>
        <p:nvSpPr>
          <p:cNvPr id="33794" name="Rectangle 3"/>
          <p:cNvSpPr>
            <a:spLocks noGrp="1" noChangeArrowheads="1"/>
          </p:cNvSpPr>
          <p:nvPr>
            <p:ph type="body" idx="1"/>
          </p:nvPr>
        </p:nvSpPr>
        <p:spPr/>
        <p:txBody>
          <a:bodyPr/>
          <a:lstStyle/>
          <a:p>
            <a:pPr eaLnBrk="1" hangingPunct="1">
              <a:buFontTx/>
              <a:buNone/>
            </a:pPr>
            <a:r>
              <a:rPr lang="en-GB" smtClean="0"/>
              <a:t>   Some people in Belgium and France left their homes to escape the fighting. They came to live in Sheffield.</a:t>
            </a:r>
          </a:p>
        </p:txBody>
      </p:sp>
      <p:sp>
        <p:nvSpPr>
          <p:cNvPr id="33795" name="Rectangle 5"/>
          <p:cNvSpPr>
            <a:spLocks noChangeArrowheads="1"/>
          </p:cNvSpPr>
          <p:nvPr/>
        </p:nvSpPr>
        <p:spPr bwMode="auto">
          <a:xfrm>
            <a:off x="5003800" y="3716338"/>
            <a:ext cx="2592388" cy="1052512"/>
          </a:xfrm>
          <a:prstGeom prst="rect">
            <a:avLst/>
          </a:prstGeom>
          <a:noFill/>
          <a:ln w="9525">
            <a:noFill/>
            <a:miter lim="800000"/>
            <a:headEnd/>
            <a:tailEnd/>
          </a:ln>
        </p:spPr>
        <p:txBody>
          <a:bodyPr>
            <a:spAutoFit/>
          </a:bodyPr>
          <a:lstStyle/>
          <a:p>
            <a:endParaRPr lang="en-GB"/>
          </a:p>
          <a:p>
            <a:r>
              <a:rPr lang="en-GB" sz="1500"/>
              <a:t>Bus carrying Belgian casualties, Collegiate Crescent, Sheffield.</a:t>
            </a:r>
          </a:p>
        </p:txBody>
      </p:sp>
      <p:pic>
        <p:nvPicPr>
          <p:cNvPr id="33796" name="Picture 6" descr="s00147 belgians"/>
          <p:cNvPicPr>
            <a:picLocks noChangeAspect="1" noChangeArrowheads="1"/>
          </p:cNvPicPr>
          <p:nvPr/>
        </p:nvPicPr>
        <p:blipFill>
          <a:blip r:embed="rId3"/>
          <a:srcRect/>
          <a:stretch>
            <a:fillRect/>
          </a:stretch>
        </p:blipFill>
        <p:spPr bwMode="auto">
          <a:xfrm>
            <a:off x="1258888" y="3213100"/>
            <a:ext cx="3214687"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GB" smtClean="0"/>
              <a:t>New Arrivals in Sheffield</a:t>
            </a:r>
          </a:p>
        </p:txBody>
      </p:sp>
      <p:sp>
        <p:nvSpPr>
          <p:cNvPr id="35842" name="Rectangle 3"/>
          <p:cNvSpPr>
            <a:spLocks noGrp="1" noChangeArrowheads="1"/>
          </p:cNvSpPr>
          <p:nvPr>
            <p:ph type="body" idx="1"/>
          </p:nvPr>
        </p:nvSpPr>
        <p:spPr>
          <a:xfrm>
            <a:off x="457200" y="1600200"/>
            <a:ext cx="5122863" cy="4525963"/>
          </a:xfrm>
        </p:spPr>
        <p:txBody>
          <a:bodyPr/>
          <a:lstStyle/>
          <a:p>
            <a:pPr eaLnBrk="1" hangingPunct="1">
              <a:lnSpc>
                <a:spcPct val="90000"/>
              </a:lnSpc>
              <a:buFontTx/>
              <a:buNone/>
            </a:pPr>
            <a:r>
              <a:rPr lang="en-GB" sz="2800" smtClean="0"/>
              <a:t>	This letter from 1914 records Mr Knowles letting people from Belgium live in his houses for free.</a:t>
            </a:r>
          </a:p>
          <a:p>
            <a:pPr eaLnBrk="1" hangingPunct="1">
              <a:lnSpc>
                <a:spcPct val="90000"/>
              </a:lnSpc>
              <a:buFontTx/>
              <a:buNone/>
            </a:pPr>
            <a:r>
              <a:rPr lang="en-GB" sz="2800" smtClean="0"/>
              <a:t>	Today people still come to Sheffield from other parts of the world where there is fighting. </a:t>
            </a:r>
          </a:p>
          <a:p>
            <a:pPr eaLnBrk="1" hangingPunct="1">
              <a:lnSpc>
                <a:spcPct val="90000"/>
              </a:lnSpc>
            </a:pPr>
            <a:r>
              <a:rPr lang="en-GB" sz="2800" smtClean="0"/>
              <a:t>Can you think of any countries they may come from?</a:t>
            </a:r>
          </a:p>
        </p:txBody>
      </p:sp>
      <p:pic>
        <p:nvPicPr>
          <p:cNvPr id="35843" name="Picture 5" descr="Begium letter"/>
          <p:cNvPicPr>
            <a:picLocks noChangeAspect="1" noChangeArrowheads="1"/>
          </p:cNvPicPr>
          <p:nvPr/>
        </p:nvPicPr>
        <p:blipFill>
          <a:blip r:embed="rId3"/>
          <a:srcRect/>
          <a:stretch>
            <a:fillRect/>
          </a:stretch>
        </p:blipFill>
        <p:spPr bwMode="auto">
          <a:xfrm>
            <a:off x="5580063" y="1628775"/>
            <a:ext cx="3214687"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r>
              <a:rPr lang="en-GB" smtClean="0"/>
              <a:t>The End of the War</a:t>
            </a:r>
          </a:p>
        </p:txBody>
      </p:sp>
      <p:sp>
        <p:nvSpPr>
          <p:cNvPr id="37890" name="Rectangle 3"/>
          <p:cNvSpPr>
            <a:spLocks noGrp="1" noChangeArrowheads="1"/>
          </p:cNvSpPr>
          <p:nvPr>
            <p:ph type="body" idx="4294967295"/>
          </p:nvPr>
        </p:nvSpPr>
        <p:spPr>
          <a:xfrm>
            <a:off x="755650" y="4868863"/>
            <a:ext cx="7272338" cy="1358900"/>
          </a:xfrm>
        </p:spPr>
        <p:txBody>
          <a:bodyPr/>
          <a:lstStyle/>
          <a:p>
            <a:pPr eaLnBrk="1" hangingPunct="1">
              <a:lnSpc>
                <a:spcPct val="80000"/>
              </a:lnSpc>
              <a:buFontTx/>
              <a:buNone/>
            </a:pPr>
            <a:r>
              <a:rPr lang="en-GB" sz="1800" smtClean="0"/>
              <a:t>  This is a page from the Yorkshire Telegraph dated 11 November 1918. </a:t>
            </a:r>
          </a:p>
          <a:p>
            <a:pPr eaLnBrk="1" hangingPunct="1">
              <a:lnSpc>
                <a:spcPct val="80000"/>
              </a:lnSpc>
            </a:pPr>
            <a:r>
              <a:rPr lang="en-GB" sz="1800" smtClean="0"/>
              <a:t>What is it telling us? </a:t>
            </a:r>
          </a:p>
          <a:p>
            <a:pPr eaLnBrk="1" hangingPunct="1">
              <a:lnSpc>
                <a:spcPct val="80000"/>
              </a:lnSpc>
            </a:pPr>
            <a:r>
              <a:rPr lang="en-GB" sz="1800" smtClean="0"/>
              <a:t>What time of day did the war end? </a:t>
            </a:r>
          </a:p>
          <a:p>
            <a:pPr eaLnBrk="1" hangingPunct="1">
              <a:lnSpc>
                <a:spcPct val="80000"/>
              </a:lnSpc>
            </a:pPr>
            <a:r>
              <a:rPr lang="en-GB" sz="1800" smtClean="0"/>
              <a:t>What day of the month and in which month? </a:t>
            </a:r>
          </a:p>
        </p:txBody>
      </p:sp>
      <p:pic>
        <p:nvPicPr>
          <p:cNvPr id="37891" name="Picture 5" descr="newspaper"/>
          <p:cNvPicPr>
            <a:picLocks noChangeAspect="1" noChangeArrowheads="1"/>
          </p:cNvPicPr>
          <p:nvPr/>
        </p:nvPicPr>
        <p:blipFill>
          <a:blip r:embed="rId3"/>
          <a:srcRect/>
          <a:stretch>
            <a:fillRect/>
          </a:stretch>
        </p:blipFill>
        <p:spPr bwMode="auto">
          <a:xfrm>
            <a:off x="1403350" y="1268413"/>
            <a:ext cx="6119813" cy="347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GB" smtClean="0"/>
              <a:t>Peace Celebrations 1</a:t>
            </a:r>
          </a:p>
        </p:txBody>
      </p:sp>
      <p:sp>
        <p:nvSpPr>
          <p:cNvPr id="39938" name="Rectangle 3"/>
          <p:cNvSpPr>
            <a:spLocks noGrp="1" noChangeArrowheads="1"/>
          </p:cNvSpPr>
          <p:nvPr>
            <p:ph type="body" idx="1"/>
          </p:nvPr>
        </p:nvSpPr>
        <p:spPr>
          <a:xfrm>
            <a:off x="457200" y="1600200"/>
            <a:ext cx="8229600" cy="1684338"/>
          </a:xfrm>
        </p:spPr>
        <p:txBody>
          <a:bodyPr/>
          <a:lstStyle/>
          <a:p>
            <a:pPr eaLnBrk="1" hangingPunct="1">
              <a:buFontTx/>
              <a:buNone/>
            </a:pPr>
            <a:r>
              <a:rPr lang="en-GB" smtClean="0"/>
              <a:t>	When the war ended there was great celebration.  There were parties in parks and streets. </a:t>
            </a:r>
          </a:p>
        </p:txBody>
      </p:sp>
      <p:pic>
        <p:nvPicPr>
          <p:cNvPr id="8202" name="Picture 10" descr="v01869 High Hazels Park"/>
          <p:cNvPicPr>
            <a:picLocks noChangeAspect="1" noChangeArrowheads="1"/>
          </p:cNvPicPr>
          <p:nvPr/>
        </p:nvPicPr>
        <p:blipFill>
          <a:blip r:embed="rId3"/>
          <a:srcRect/>
          <a:stretch>
            <a:fillRect/>
          </a:stretch>
        </p:blipFill>
        <p:spPr bwMode="auto">
          <a:xfrm>
            <a:off x="468313" y="3357563"/>
            <a:ext cx="3571875" cy="2581275"/>
          </a:xfrm>
          <a:prstGeom prst="rect">
            <a:avLst/>
          </a:prstGeom>
          <a:noFill/>
          <a:ln w="9525">
            <a:noFill/>
            <a:miter lim="800000"/>
            <a:headEnd/>
            <a:tailEnd/>
          </a:ln>
        </p:spPr>
      </p:pic>
      <p:pic>
        <p:nvPicPr>
          <p:cNvPr id="8203" name="Picture 11" descr="s00145 Summer Street"/>
          <p:cNvPicPr>
            <a:picLocks noChangeAspect="1" noChangeArrowheads="1"/>
          </p:cNvPicPr>
          <p:nvPr/>
        </p:nvPicPr>
        <p:blipFill>
          <a:blip r:embed="rId4"/>
          <a:srcRect/>
          <a:stretch>
            <a:fillRect/>
          </a:stretch>
        </p:blipFill>
        <p:spPr bwMode="auto">
          <a:xfrm>
            <a:off x="4643438" y="2852738"/>
            <a:ext cx="4105275" cy="2495550"/>
          </a:xfrm>
          <a:prstGeom prst="rect">
            <a:avLst/>
          </a:prstGeom>
          <a:noFill/>
          <a:ln w="9525">
            <a:noFill/>
            <a:miter lim="800000"/>
            <a:headEnd/>
            <a:tailEnd/>
          </a:ln>
        </p:spPr>
      </p:pic>
      <p:sp>
        <p:nvSpPr>
          <p:cNvPr id="8204" name="Text Box 12"/>
          <p:cNvSpPr txBox="1">
            <a:spLocks noChangeArrowheads="1"/>
          </p:cNvSpPr>
          <p:nvPr/>
        </p:nvSpPr>
        <p:spPr bwMode="auto">
          <a:xfrm>
            <a:off x="7235825" y="5445125"/>
            <a:ext cx="1512888" cy="777875"/>
          </a:xfrm>
          <a:prstGeom prst="rect">
            <a:avLst/>
          </a:prstGeom>
          <a:noFill/>
          <a:ln w="9525">
            <a:noFill/>
            <a:miter lim="800000"/>
            <a:headEnd/>
            <a:tailEnd/>
          </a:ln>
        </p:spPr>
        <p:txBody>
          <a:bodyPr>
            <a:spAutoFit/>
          </a:bodyPr>
          <a:lstStyle/>
          <a:p>
            <a:pPr>
              <a:spcBef>
                <a:spcPct val="50000"/>
              </a:spcBef>
            </a:pPr>
            <a:r>
              <a:rPr lang="en-GB" sz="1500" b="1"/>
              <a:t>Summer Street, Netherthorpe</a:t>
            </a:r>
          </a:p>
        </p:txBody>
      </p:sp>
      <p:sp>
        <p:nvSpPr>
          <p:cNvPr id="8205" name="Text Box 13"/>
          <p:cNvSpPr txBox="1">
            <a:spLocks noChangeArrowheads="1"/>
          </p:cNvSpPr>
          <p:nvPr/>
        </p:nvSpPr>
        <p:spPr bwMode="auto">
          <a:xfrm>
            <a:off x="4140200" y="5661025"/>
            <a:ext cx="1366838" cy="549275"/>
          </a:xfrm>
          <a:prstGeom prst="rect">
            <a:avLst/>
          </a:prstGeom>
          <a:noFill/>
          <a:ln w="9525">
            <a:noFill/>
            <a:miter lim="800000"/>
            <a:headEnd/>
            <a:tailEnd/>
          </a:ln>
        </p:spPr>
        <p:txBody>
          <a:bodyPr>
            <a:spAutoFit/>
          </a:bodyPr>
          <a:lstStyle/>
          <a:p>
            <a:pPr>
              <a:spcBef>
                <a:spcPct val="50000"/>
              </a:spcBef>
            </a:pPr>
            <a:r>
              <a:rPr lang="en-GB" sz="1500" b="1"/>
              <a:t>High Hazels Park, Darnall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fade">
                                      <p:cBhvr>
                                        <p:cTn id="7" dur="2000"/>
                                        <p:tgtEl>
                                          <p:spTgt spid="820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205"/>
                                        </p:tgtEl>
                                        <p:attrNameLst>
                                          <p:attrName>style.visibility</p:attrName>
                                        </p:attrNameLst>
                                      </p:cBhvr>
                                      <p:to>
                                        <p:strVal val="visible"/>
                                      </p:to>
                                    </p:set>
                                    <p:animEffect transition="in" filter="fade">
                                      <p:cBhvr>
                                        <p:cTn id="11" dur="2000"/>
                                        <p:tgtEl>
                                          <p:spTgt spid="820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fade">
                                      <p:cBhvr>
                                        <p:cTn id="15" dur="2000"/>
                                        <p:tgtEl>
                                          <p:spTgt spid="820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204"/>
                                        </p:tgtEl>
                                        <p:attrNameLst>
                                          <p:attrName>style.visibility</p:attrName>
                                        </p:attrNameLst>
                                      </p:cBhvr>
                                      <p:to>
                                        <p:strVal val="visible"/>
                                      </p:to>
                                    </p:set>
                                    <p:animEffect transition="in" filter="fade">
                                      <p:cBhvr>
                                        <p:cTn id="19" dur="2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GB" smtClean="0"/>
              <a:t>How did the children celebrate?</a:t>
            </a:r>
          </a:p>
        </p:txBody>
      </p:sp>
      <p:pic>
        <p:nvPicPr>
          <p:cNvPr id="41986" name="Picture 4" descr="CA-EDU-17 page 106 peace celebrations for ppt"/>
          <p:cNvPicPr>
            <a:picLocks noChangeAspect="1" noChangeArrowheads="1"/>
          </p:cNvPicPr>
          <p:nvPr>
            <p:ph type="body" idx="1"/>
          </p:nvPr>
        </p:nvPicPr>
        <p:blipFill>
          <a:blip r:embed="rId3"/>
          <a:srcRect/>
          <a:stretch>
            <a:fillRect/>
          </a:stretch>
        </p:blipFill>
        <p:spPr>
          <a:xfrm>
            <a:off x="457200" y="1893888"/>
            <a:ext cx="8229600" cy="393858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GB" smtClean="0"/>
              <a:t>Peace Celebration 2</a:t>
            </a:r>
          </a:p>
        </p:txBody>
      </p:sp>
      <p:sp>
        <p:nvSpPr>
          <p:cNvPr id="44034" name="Rectangle 3"/>
          <p:cNvSpPr>
            <a:spLocks noGrp="1" noChangeArrowheads="1"/>
          </p:cNvSpPr>
          <p:nvPr>
            <p:ph type="body" idx="1"/>
          </p:nvPr>
        </p:nvSpPr>
        <p:spPr>
          <a:xfrm>
            <a:off x="457200" y="1600200"/>
            <a:ext cx="7848600" cy="4038600"/>
          </a:xfrm>
        </p:spPr>
        <p:txBody>
          <a:bodyPr/>
          <a:lstStyle/>
          <a:p>
            <a:pPr eaLnBrk="1" hangingPunct="1">
              <a:lnSpc>
                <a:spcPct val="80000"/>
              </a:lnSpc>
            </a:pPr>
            <a:endParaRPr lang="en-GB" sz="2400" smtClean="0"/>
          </a:p>
          <a:p>
            <a:pPr eaLnBrk="1" hangingPunct="1">
              <a:lnSpc>
                <a:spcPct val="80000"/>
              </a:lnSpc>
              <a:buFontTx/>
              <a:buNone/>
            </a:pPr>
            <a:r>
              <a:rPr lang="en-GB" sz="2400" smtClean="0"/>
              <a:t>	The Lord Mayor was in charge of the celebrations. Look at the next two slides to see what celebrations took place.  </a:t>
            </a:r>
          </a:p>
          <a:p>
            <a:pPr eaLnBrk="1" hangingPunct="1">
              <a:lnSpc>
                <a:spcPct val="80000"/>
              </a:lnSpc>
            </a:pPr>
            <a:endParaRPr lang="en-GB" sz="2400" smtClean="0"/>
          </a:p>
          <a:p>
            <a:pPr eaLnBrk="1" hangingPunct="1">
              <a:lnSpc>
                <a:spcPct val="80000"/>
              </a:lnSpc>
            </a:pPr>
            <a:r>
              <a:rPr lang="en-GB" sz="2400" smtClean="0"/>
              <a:t>Do you think everyone was happy?</a:t>
            </a:r>
          </a:p>
          <a:p>
            <a:pPr eaLnBrk="1" hangingPunct="1">
              <a:lnSpc>
                <a:spcPct val="80000"/>
              </a:lnSpc>
            </a:pPr>
            <a:endParaRPr lang="en-GB" sz="2400" smtClean="0"/>
          </a:p>
          <a:p>
            <a:pPr eaLnBrk="1" hangingPunct="1">
              <a:lnSpc>
                <a:spcPct val="80000"/>
              </a:lnSpc>
            </a:pPr>
            <a:r>
              <a:rPr lang="en-GB" sz="2400" smtClean="0"/>
              <a:t>How do you celebrate a special occasion?</a:t>
            </a:r>
          </a:p>
          <a:p>
            <a:pPr eaLnBrk="1" hangingPunct="1">
              <a:lnSpc>
                <a:spcPct val="80000"/>
              </a:lnSpc>
            </a:pPr>
            <a:endParaRPr lang="en-GB" sz="2400" smtClean="0"/>
          </a:p>
          <a:p>
            <a:pPr eaLnBrk="1" hangingPunct="1">
              <a:lnSpc>
                <a:spcPct val="80000"/>
              </a:lnSpc>
            </a:pPr>
            <a:r>
              <a:rPr lang="en-GB" sz="2400" smtClean="0"/>
              <a:t>Write down a few things you would do to celebrate that they wouldn’t have done in 1919.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endParaRPr lang="en-US" smtClean="0"/>
          </a:p>
        </p:txBody>
      </p:sp>
      <p:sp>
        <p:nvSpPr>
          <p:cNvPr id="46082" name="Rectangle 4"/>
          <p:cNvSpPr>
            <a:spLocks noGrp="1" noChangeArrowheads="1"/>
          </p:cNvSpPr>
          <p:nvPr>
            <p:ph type="body" sz="half" idx="2"/>
          </p:nvPr>
        </p:nvSpPr>
        <p:spPr/>
        <p:txBody>
          <a:bodyPr/>
          <a:lstStyle/>
          <a:p>
            <a:pPr eaLnBrk="1" hangingPunct="1"/>
            <a:endParaRPr lang="en-US" sz="2800" smtClean="0"/>
          </a:p>
        </p:txBody>
      </p:sp>
      <p:sp>
        <p:nvSpPr>
          <p:cNvPr id="46083" name="Rectangle 7"/>
          <p:cNvSpPr>
            <a:spLocks noGrp="1" noChangeArrowheads="1"/>
          </p:cNvSpPr>
          <p:nvPr>
            <p:ph type="clipArt" sz="half" idx="1"/>
          </p:nvPr>
        </p:nvSpPr>
        <p:spPr/>
      </p:sp>
      <p:pic>
        <p:nvPicPr>
          <p:cNvPr id="46084" name="Picture 8" descr="CA-MIN-54 page 570 peace celebrations for ppt2"/>
          <p:cNvPicPr>
            <a:picLocks noChangeAspect="1" noChangeArrowheads="1"/>
          </p:cNvPicPr>
          <p:nvPr/>
        </p:nvPicPr>
        <p:blipFill>
          <a:blip r:embed="rId3"/>
          <a:srcRect/>
          <a:stretch>
            <a:fillRect/>
          </a:stretch>
        </p:blipFill>
        <p:spPr bwMode="auto">
          <a:xfrm>
            <a:off x="2000250" y="0"/>
            <a:ext cx="5143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endParaRPr lang="en-US" smtClean="0"/>
          </a:p>
        </p:txBody>
      </p:sp>
      <p:sp>
        <p:nvSpPr>
          <p:cNvPr id="48130" name="Rectangle 3"/>
          <p:cNvSpPr>
            <a:spLocks noGrp="1" noChangeArrowheads="1"/>
          </p:cNvSpPr>
          <p:nvPr>
            <p:ph type="clipArt" sz="half" idx="1"/>
          </p:nvPr>
        </p:nvSpPr>
        <p:spPr/>
      </p:sp>
      <p:sp>
        <p:nvSpPr>
          <p:cNvPr id="48131" name="Rectangle 4"/>
          <p:cNvSpPr>
            <a:spLocks noGrp="1" noChangeArrowheads="1"/>
          </p:cNvSpPr>
          <p:nvPr>
            <p:ph type="body" sz="half" idx="2"/>
          </p:nvPr>
        </p:nvSpPr>
        <p:spPr/>
        <p:txBody>
          <a:bodyPr/>
          <a:lstStyle/>
          <a:p>
            <a:pPr eaLnBrk="1" hangingPunct="1"/>
            <a:endParaRPr lang="en-US" sz="2800" smtClean="0"/>
          </a:p>
        </p:txBody>
      </p:sp>
      <p:pic>
        <p:nvPicPr>
          <p:cNvPr id="48132" name="Picture 7" descr="CA-MIN-54 page 571 peace celebrations for ppt"/>
          <p:cNvPicPr>
            <a:picLocks noChangeAspect="1" noChangeArrowheads="1"/>
          </p:cNvPicPr>
          <p:nvPr/>
        </p:nvPicPr>
        <p:blipFill>
          <a:blip r:embed="rId3"/>
          <a:srcRect/>
          <a:stretch>
            <a:fillRect/>
          </a:stretch>
        </p:blipFill>
        <p:spPr bwMode="auto">
          <a:xfrm>
            <a:off x="1524000" y="0"/>
            <a:ext cx="5816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GB" smtClean="0"/>
              <a:t>After the War</a:t>
            </a:r>
          </a:p>
        </p:txBody>
      </p:sp>
      <p:sp>
        <p:nvSpPr>
          <p:cNvPr id="50178" name="Rectangle 3"/>
          <p:cNvSpPr>
            <a:spLocks noGrp="1" noChangeArrowheads="1"/>
          </p:cNvSpPr>
          <p:nvPr>
            <p:ph type="body" idx="1"/>
          </p:nvPr>
        </p:nvSpPr>
        <p:spPr/>
        <p:txBody>
          <a:bodyPr/>
          <a:lstStyle/>
          <a:p>
            <a:pPr eaLnBrk="1" hangingPunct="1">
              <a:buFontTx/>
              <a:buNone/>
            </a:pPr>
            <a:r>
              <a:rPr lang="en-GB" smtClean="0"/>
              <a:t>	World War One was described as ‘the war to end all wars’.</a:t>
            </a:r>
          </a:p>
          <a:p>
            <a:pPr eaLnBrk="1" hangingPunct="1">
              <a:buFontTx/>
              <a:buNone/>
            </a:pPr>
            <a:endParaRPr lang="en-GB" smtClean="0"/>
          </a:p>
          <a:p>
            <a:pPr eaLnBrk="1" hangingPunct="1"/>
            <a:r>
              <a:rPr lang="en-GB" smtClean="0"/>
              <a:t>Have there been any wars since? Can you think of any other places where British men and women have gone to fight?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GB" smtClean="0"/>
              <a:t>Into the 21</a:t>
            </a:r>
            <a:r>
              <a:rPr lang="en-GB" baseline="30000" smtClean="0"/>
              <a:t>st</a:t>
            </a:r>
            <a:r>
              <a:rPr lang="en-GB" smtClean="0"/>
              <a:t> century</a:t>
            </a:r>
          </a:p>
        </p:txBody>
      </p:sp>
      <p:sp>
        <p:nvSpPr>
          <p:cNvPr id="51202" name="Rectangle 3"/>
          <p:cNvSpPr>
            <a:spLocks noGrp="1" noChangeArrowheads="1"/>
          </p:cNvSpPr>
          <p:nvPr>
            <p:ph type="body" idx="1"/>
          </p:nvPr>
        </p:nvSpPr>
        <p:spPr>
          <a:xfrm>
            <a:off x="457200" y="1600200"/>
            <a:ext cx="2746375" cy="4525963"/>
          </a:xfrm>
        </p:spPr>
        <p:txBody>
          <a:bodyPr/>
          <a:lstStyle/>
          <a:p>
            <a:pPr eaLnBrk="1" hangingPunct="1">
              <a:lnSpc>
                <a:spcPct val="90000"/>
              </a:lnSpc>
            </a:pPr>
            <a:r>
              <a:rPr lang="en-GB" sz="2800" smtClean="0"/>
              <a:t>Do you recognise this view of Sheffield City Centre? </a:t>
            </a:r>
          </a:p>
          <a:p>
            <a:pPr eaLnBrk="1" hangingPunct="1">
              <a:lnSpc>
                <a:spcPct val="90000"/>
              </a:lnSpc>
            </a:pPr>
            <a:r>
              <a:rPr lang="en-GB" sz="2800" smtClean="0"/>
              <a:t> What is it called? </a:t>
            </a:r>
          </a:p>
          <a:p>
            <a:pPr eaLnBrk="1" hangingPunct="1">
              <a:lnSpc>
                <a:spcPct val="90000"/>
              </a:lnSpc>
            </a:pPr>
            <a:r>
              <a:rPr lang="en-GB" sz="2800" smtClean="0"/>
              <a:t>Why do you think it is called this? </a:t>
            </a:r>
          </a:p>
        </p:txBody>
      </p:sp>
      <p:pic>
        <p:nvPicPr>
          <p:cNvPr id="51203" name="Picture 15" descr="a00054 Peace gardens"/>
          <p:cNvPicPr>
            <a:picLocks noChangeAspect="1" noChangeArrowheads="1"/>
          </p:cNvPicPr>
          <p:nvPr/>
        </p:nvPicPr>
        <p:blipFill>
          <a:blip r:embed="rId3"/>
          <a:srcRect/>
          <a:stretch>
            <a:fillRect/>
          </a:stretch>
        </p:blipFill>
        <p:spPr bwMode="auto">
          <a:xfrm>
            <a:off x="3995738" y="1628775"/>
            <a:ext cx="3959225" cy="298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smtClean="0"/>
              <a:t>The Poppy</a:t>
            </a:r>
          </a:p>
        </p:txBody>
      </p:sp>
      <p:sp>
        <p:nvSpPr>
          <p:cNvPr id="18434" name="Rectangle 3"/>
          <p:cNvSpPr>
            <a:spLocks noGrp="1" noChangeArrowheads="1"/>
          </p:cNvSpPr>
          <p:nvPr>
            <p:ph type="body" idx="1"/>
          </p:nvPr>
        </p:nvSpPr>
        <p:spPr>
          <a:xfrm>
            <a:off x="457200" y="1600200"/>
            <a:ext cx="3467100" cy="4525963"/>
          </a:xfrm>
        </p:spPr>
        <p:txBody>
          <a:bodyPr/>
          <a:lstStyle/>
          <a:p>
            <a:pPr eaLnBrk="1" hangingPunct="1">
              <a:lnSpc>
                <a:spcPct val="90000"/>
              </a:lnSpc>
            </a:pPr>
            <a:r>
              <a:rPr lang="en-GB" smtClean="0"/>
              <a:t>In early November each year people wear the red poppy flower on their clothes.</a:t>
            </a:r>
          </a:p>
          <a:p>
            <a:pPr eaLnBrk="1" hangingPunct="1">
              <a:lnSpc>
                <a:spcPct val="90000"/>
              </a:lnSpc>
            </a:pPr>
            <a:endParaRPr lang="en-GB" smtClean="0"/>
          </a:p>
          <a:p>
            <a:pPr eaLnBrk="1" hangingPunct="1">
              <a:lnSpc>
                <a:spcPct val="90000"/>
              </a:lnSpc>
            </a:pPr>
            <a:r>
              <a:rPr lang="en-GB" smtClean="0"/>
              <a:t>What are they remembering?</a:t>
            </a:r>
          </a:p>
        </p:txBody>
      </p:sp>
      <p:pic>
        <p:nvPicPr>
          <p:cNvPr id="18435" name="Picture 6" descr="poppy"/>
          <p:cNvPicPr>
            <a:picLocks noChangeAspect="1" noChangeArrowheads="1"/>
          </p:cNvPicPr>
          <p:nvPr/>
        </p:nvPicPr>
        <p:blipFill>
          <a:blip r:embed="rId2"/>
          <a:srcRect/>
          <a:stretch>
            <a:fillRect/>
          </a:stretch>
        </p:blipFill>
        <p:spPr bwMode="auto">
          <a:xfrm>
            <a:off x="4427538" y="1628775"/>
            <a:ext cx="4117975" cy="437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GB" sz="4000" smtClean="0"/>
              <a:t>The need for memorials goes on… </a:t>
            </a:r>
          </a:p>
        </p:txBody>
      </p:sp>
      <p:pic>
        <p:nvPicPr>
          <p:cNvPr id="53250" name="Picture 4" descr="v00404 peace garden plaque"/>
          <p:cNvPicPr>
            <a:picLocks noChangeAspect="1" noChangeArrowheads="1"/>
          </p:cNvPicPr>
          <p:nvPr>
            <p:ph type="body" idx="1"/>
          </p:nvPr>
        </p:nvPicPr>
        <p:blipFill>
          <a:blip r:embed="rId3"/>
          <a:srcRect/>
          <a:stretch>
            <a:fillRect/>
          </a:stretch>
        </p:blipFill>
        <p:spPr>
          <a:xfrm>
            <a:off x="539750" y="1700213"/>
            <a:ext cx="5040313" cy="3962400"/>
          </a:xfrm>
        </p:spPr>
      </p:pic>
      <p:sp>
        <p:nvSpPr>
          <p:cNvPr id="53251" name="Text Box 6"/>
          <p:cNvSpPr txBox="1">
            <a:spLocks noChangeArrowheads="1"/>
          </p:cNvSpPr>
          <p:nvPr/>
        </p:nvSpPr>
        <p:spPr bwMode="auto">
          <a:xfrm>
            <a:off x="6084888" y="2997200"/>
            <a:ext cx="2592387" cy="915988"/>
          </a:xfrm>
          <a:prstGeom prst="rect">
            <a:avLst/>
          </a:prstGeom>
          <a:noFill/>
          <a:ln w="9525">
            <a:noFill/>
            <a:miter lim="800000"/>
            <a:headEnd/>
            <a:tailEnd/>
          </a:ln>
        </p:spPr>
        <p:txBody>
          <a:bodyPr>
            <a:spAutoFit/>
          </a:bodyPr>
          <a:lstStyle/>
          <a:p>
            <a:pPr>
              <a:spcBef>
                <a:spcPct val="50000"/>
              </a:spcBef>
            </a:pPr>
            <a:r>
              <a:rPr lang="en-GB"/>
              <a:t>What new memorials might be built in the future?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GB" sz="3500" smtClean="0"/>
              <a:t>Sheffield Archives and Local Studies</a:t>
            </a:r>
          </a:p>
        </p:txBody>
      </p:sp>
      <p:sp>
        <p:nvSpPr>
          <p:cNvPr id="55298" name="Rectangle 9"/>
          <p:cNvSpPr>
            <a:spLocks noGrp="1" noChangeArrowheads="1"/>
          </p:cNvSpPr>
          <p:nvPr>
            <p:ph sz="half" idx="1"/>
          </p:nvPr>
        </p:nvSpPr>
        <p:spPr>
          <a:xfrm>
            <a:off x="457200" y="1196975"/>
            <a:ext cx="5122863" cy="5400675"/>
          </a:xfrm>
        </p:spPr>
        <p:txBody>
          <a:bodyPr/>
          <a:lstStyle/>
          <a:p>
            <a:pPr eaLnBrk="1" hangingPunct="1">
              <a:buFontTx/>
              <a:buNone/>
            </a:pPr>
            <a:endParaRPr lang="en-GB" sz="1500" smtClean="0"/>
          </a:p>
          <a:p>
            <a:pPr eaLnBrk="1" hangingPunct="1">
              <a:buFontTx/>
              <a:buNone/>
            </a:pPr>
            <a:r>
              <a:rPr lang="en-GB" sz="1500" smtClean="0"/>
              <a:t>	If you prefer to use this presentation as a basis for a class visit to Archives and Local Studies or in a visit by us to your class please contact us.  Students will have the opportunity to see and touch the original items.</a:t>
            </a:r>
          </a:p>
          <a:p>
            <a:pPr eaLnBrk="1" hangingPunct="1">
              <a:buFontTx/>
              <a:buNone/>
            </a:pPr>
            <a:endParaRPr lang="en-GB" sz="800" smtClean="0"/>
          </a:p>
          <a:p>
            <a:pPr eaLnBrk="1" hangingPunct="1">
              <a:buFontTx/>
              <a:buNone/>
            </a:pPr>
            <a:r>
              <a:rPr lang="en-GB" sz="1500" smtClean="0"/>
              <a:t>We offer </a:t>
            </a:r>
          </a:p>
          <a:p>
            <a:pPr eaLnBrk="1" hangingPunct="1">
              <a:buFontTx/>
              <a:buNone/>
            </a:pPr>
            <a:endParaRPr lang="en-GB" sz="800" smtClean="0"/>
          </a:p>
          <a:p>
            <a:pPr eaLnBrk="1" hangingPunct="1"/>
            <a:r>
              <a:rPr lang="en-GB" sz="1500" smtClean="0"/>
              <a:t>Access to original primary source material from Tudor times through to the 21st century. </a:t>
            </a:r>
          </a:p>
          <a:p>
            <a:pPr eaLnBrk="1" hangingPunct="1"/>
            <a:endParaRPr lang="en-GB" sz="800" smtClean="0"/>
          </a:p>
          <a:p>
            <a:pPr eaLnBrk="1" hangingPunct="1"/>
            <a:r>
              <a:rPr lang="en-GB" sz="1500" smtClean="0"/>
              <a:t>Class visits to the Central Library and to Sheffield Archives.</a:t>
            </a:r>
          </a:p>
          <a:p>
            <a:pPr eaLnBrk="1" hangingPunct="1">
              <a:buFontTx/>
              <a:buNone/>
            </a:pPr>
            <a:endParaRPr lang="en-GB" sz="800" smtClean="0"/>
          </a:p>
          <a:p>
            <a:pPr eaLnBrk="1" hangingPunct="1"/>
            <a:r>
              <a:rPr lang="en-GB" sz="1500" smtClean="0"/>
              <a:t>Visits to schools to deliver classroom sessions.</a:t>
            </a:r>
          </a:p>
          <a:p>
            <a:pPr eaLnBrk="1" hangingPunct="1">
              <a:buFontTx/>
              <a:buNone/>
            </a:pPr>
            <a:endParaRPr lang="en-GB" sz="800" smtClean="0"/>
          </a:p>
          <a:p>
            <a:pPr eaLnBrk="1" hangingPunct="1"/>
            <a:r>
              <a:rPr lang="en-GB" sz="1500" smtClean="0"/>
              <a:t>Introductory sessions for teaching staff.</a:t>
            </a:r>
          </a:p>
          <a:p>
            <a:pPr eaLnBrk="1" hangingPunct="1"/>
            <a:endParaRPr lang="en-GB" sz="800" smtClean="0"/>
          </a:p>
          <a:p>
            <a:pPr eaLnBrk="1" hangingPunct="1"/>
            <a:r>
              <a:rPr lang="en-GB" sz="1500" smtClean="0"/>
              <a:t>Online PowerPoint lesson resources.</a:t>
            </a:r>
          </a:p>
          <a:p>
            <a:pPr eaLnBrk="1" hangingPunct="1"/>
            <a:endParaRPr lang="en-GB" sz="800" smtClean="0"/>
          </a:p>
          <a:p>
            <a:pPr eaLnBrk="1" hangingPunct="1"/>
            <a:r>
              <a:rPr lang="en-GB" sz="1500" smtClean="0"/>
              <a:t>Focus Packs of colour facsimiles linked to the National Curriculum.</a:t>
            </a:r>
            <a:endParaRPr lang="en-GB" sz="800" smtClean="0"/>
          </a:p>
          <a:p>
            <a:pPr algn="ctr" eaLnBrk="1" hangingPunct="1">
              <a:buFontTx/>
              <a:buNone/>
            </a:pPr>
            <a:r>
              <a:rPr lang="en-GB" sz="2000" smtClean="0">
                <a:solidFill>
                  <a:srgbClr val="0033CC"/>
                </a:solidFill>
                <a:hlinkClick r:id="rId2"/>
              </a:rPr>
              <a:t>www.sheffield.gov.uk/archives</a:t>
            </a:r>
            <a:endParaRPr lang="en-GB" sz="2000" smtClean="0">
              <a:solidFill>
                <a:srgbClr val="0033CC"/>
              </a:solidFill>
            </a:endParaRPr>
          </a:p>
          <a:p>
            <a:pPr eaLnBrk="1" hangingPunct="1"/>
            <a:endParaRPr lang="en-GB" sz="2000" smtClean="0">
              <a:solidFill>
                <a:srgbClr val="0033CC"/>
              </a:solidFill>
            </a:endParaRPr>
          </a:p>
        </p:txBody>
      </p:sp>
      <p:pic>
        <p:nvPicPr>
          <p:cNvPr id="55299" name="Picture 12" descr="Children usign Archives 2008 (21)"/>
          <p:cNvPicPr>
            <a:picLocks noChangeAspect="1" noChangeArrowheads="1"/>
          </p:cNvPicPr>
          <p:nvPr/>
        </p:nvPicPr>
        <p:blipFill>
          <a:blip r:embed="rId3"/>
          <a:srcRect/>
          <a:stretch>
            <a:fillRect/>
          </a:stretch>
        </p:blipFill>
        <p:spPr bwMode="auto">
          <a:xfrm>
            <a:off x="5795963" y="4508500"/>
            <a:ext cx="2833687" cy="1879600"/>
          </a:xfrm>
          <a:prstGeom prst="rect">
            <a:avLst/>
          </a:prstGeom>
          <a:noFill/>
          <a:ln w="9525">
            <a:noFill/>
            <a:miter lim="800000"/>
            <a:headEnd/>
            <a:tailEnd/>
          </a:ln>
        </p:spPr>
      </p:pic>
      <p:pic>
        <p:nvPicPr>
          <p:cNvPr id="55300" name="Picture 13" descr="Children usign Archives 2008 (3)-1"/>
          <p:cNvPicPr>
            <a:picLocks noGrp="1" noChangeAspect="1" noChangeArrowheads="1"/>
          </p:cNvPicPr>
          <p:nvPr>
            <p:ph sz="quarter" idx="2"/>
          </p:nvPr>
        </p:nvPicPr>
        <p:blipFill>
          <a:blip r:embed="rId4"/>
          <a:srcRect/>
          <a:stretch>
            <a:fillRect/>
          </a:stretch>
        </p:blipFill>
        <p:spPr>
          <a:xfrm>
            <a:off x="6732588" y="1412875"/>
            <a:ext cx="1919287" cy="2879725"/>
          </a:xfrm>
        </p:spPr>
      </p:pic>
      <p:sp>
        <p:nvSpPr>
          <p:cNvPr id="55301" name="Text Box 14"/>
          <p:cNvSpPr txBox="1">
            <a:spLocks noChangeArrowheads="1"/>
          </p:cNvSpPr>
          <p:nvPr/>
        </p:nvSpPr>
        <p:spPr bwMode="auto">
          <a:xfrm>
            <a:off x="4716463" y="1484313"/>
            <a:ext cx="1800225" cy="366712"/>
          </a:xfrm>
          <a:prstGeom prst="rect">
            <a:avLst/>
          </a:prstGeom>
          <a:noFill/>
          <a:ln w="9525">
            <a:noFill/>
            <a:miter lim="800000"/>
            <a:headEnd/>
            <a:tailEnd/>
          </a:ln>
        </p:spPr>
        <p:txBody>
          <a:bodyPr>
            <a:spAutoFit/>
          </a:bodyPr>
          <a:lstStyle/>
          <a:p>
            <a:pPr>
              <a:spcBef>
                <a:spcPct val="50000"/>
              </a:spcBef>
            </a:pPr>
            <a:endParaRPr lang="en-US"/>
          </a:p>
        </p:txBody>
      </p:sp>
      <p:sp>
        <p:nvSpPr>
          <p:cNvPr id="55302" name="Text Box 15"/>
          <p:cNvSpPr txBox="1">
            <a:spLocks noChangeArrowheads="1"/>
          </p:cNvSpPr>
          <p:nvPr/>
        </p:nvSpPr>
        <p:spPr bwMode="auto">
          <a:xfrm>
            <a:off x="4643438" y="1341438"/>
            <a:ext cx="1944687" cy="663575"/>
          </a:xfrm>
          <a:prstGeom prst="rect">
            <a:avLst/>
          </a:prstGeom>
          <a:noFill/>
          <a:ln w="9525">
            <a:noFill/>
            <a:miter lim="800000"/>
            <a:headEnd/>
            <a:tailEnd/>
          </a:ln>
        </p:spPr>
        <p:txBody>
          <a:bodyPr>
            <a:spAutoFit/>
          </a:bodyPr>
          <a:lstStyle/>
          <a:p>
            <a:pPr>
              <a:spcBef>
                <a:spcPct val="20000"/>
              </a:spcBef>
            </a:pPr>
            <a:endParaRPr lang="en-GB" sz="1500"/>
          </a:p>
          <a:p>
            <a:pPr>
              <a:spcBef>
                <a:spcPct val="50000"/>
              </a:spcBef>
            </a:pPr>
            <a:endParaRPr lang="en-GB" sz="15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ChangeArrowheads="1"/>
          </p:cNvSpPr>
          <p:nvPr>
            <p:ph type="title"/>
          </p:nvPr>
        </p:nvSpPr>
        <p:spPr/>
        <p:txBody>
          <a:bodyPr/>
          <a:lstStyle/>
          <a:p>
            <a:pPr eaLnBrk="1" hangingPunct="1"/>
            <a:r>
              <a:rPr lang="en-GB" smtClean="0"/>
              <a:t>Remembering</a:t>
            </a:r>
          </a:p>
        </p:txBody>
      </p:sp>
      <p:sp>
        <p:nvSpPr>
          <p:cNvPr id="19458" name="Rectangle 1027"/>
          <p:cNvSpPr>
            <a:spLocks noGrp="1" noChangeArrowheads="1"/>
          </p:cNvSpPr>
          <p:nvPr>
            <p:ph type="body" idx="1"/>
          </p:nvPr>
        </p:nvSpPr>
        <p:spPr/>
        <p:txBody>
          <a:bodyPr/>
          <a:lstStyle/>
          <a:p>
            <a:pPr eaLnBrk="1" hangingPunct="1"/>
            <a:r>
              <a:rPr lang="en-GB" sz="2800" smtClean="0"/>
              <a:t>The first poppies were worn after the end of World War One in 1918. This is a long time ago – almost 100 years. It can be difficult to remember things from long ago or even from yesterday – for instance, what did you have for breakfast last Tuesday?</a:t>
            </a:r>
          </a:p>
          <a:p>
            <a:pPr eaLnBrk="1" hangingPunct="1"/>
            <a:endParaRPr lang="en-GB" sz="2800" smtClean="0"/>
          </a:p>
          <a:p>
            <a:pPr eaLnBrk="1" hangingPunct="1"/>
            <a:r>
              <a:rPr lang="en-GB" sz="2800" smtClean="0"/>
              <a:t>Can you think of ways in which people remember important things?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GB" smtClean="0"/>
              <a:t>War Memorial 1</a:t>
            </a:r>
          </a:p>
        </p:txBody>
      </p:sp>
      <p:sp>
        <p:nvSpPr>
          <p:cNvPr id="21506" name="Rectangle 3"/>
          <p:cNvSpPr>
            <a:spLocks noGrp="1" noChangeArrowheads="1"/>
          </p:cNvSpPr>
          <p:nvPr>
            <p:ph type="body" idx="1"/>
          </p:nvPr>
        </p:nvSpPr>
        <p:spPr>
          <a:xfrm>
            <a:off x="3492500" y="1600200"/>
            <a:ext cx="5194300" cy="4525963"/>
          </a:xfrm>
        </p:spPr>
        <p:txBody>
          <a:bodyPr/>
          <a:lstStyle/>
          <a:p>
            <a:pPr eaLnBrk="1" hangingPunct="1">
              <a:lnSpc>
                <a:spcPct val="80000"/>
              </a:lnSpc>
              <a:buFontTx/>
              <a:buNone/>
            </a:pPr>
            <a:r>
              <a:rPr lang="en-GB" sz="2800" smtClean="0"/>
              <a:t>   This is a picture of Sheffield’s main war memorial.  It is outside the City Hall in the city centre. The picture was taken in 1925. </a:t>
            </a:r>
          </a:p>
          <a:p>
            <a:pPr eaLnBrk="1" hangingPunct="1">
              <a:lnSpc>
                <a:spcPct val="80000"/>
              </a:lnSpc>
            </a:pPr>
            <a:r>
              <a:rPr lang="en-GB" sz="2800" smtClean="0"/>
              <a:t>How many years after the end of the war is this? </a:t>
            </a:r>
          </a:p>
          <a:p>
            <a:pPr eaLnBrk="1" hangingPunct="1">
              <a:lnSpc>
                <a:spcPct val="80000"/>
              </a:lnSpc>
            </a:pPr>
            <a:r>
              <a:rPr lang="en-GB" sz="2800" smtClean="0"/>
              <a:t>Who do you think is watching this ceremony? </a:t>
            </a:r>
          </a:p>
          <a:p>
            <a:pPr eaLnBrk="1" hangingPunct="1">
              <a:lnSpc>
                <a:spcPct val="80000"/>
              </a:lnSpc>
            </a:pPr>
            <a:r>
              <a:rPr lang="en-GB" sz="2800" smtClean="0"/>
              <a:t>How do you think they may be feeling?</a:t>
            </a:r>
          </a:p>
        </p:txBody>
      </p:sp>
      <p:pic>
        <p:nvPicPr>
          <p:cNvPr id="21507" name="Picture 16" descr="y00578 war memorial"/>
          <p:cNvPicPr>
            <a:picLocks noChangeAspect="1" noChangeArrowheads="1"/>
          </p:cNvPicPr>
          <p:nvPr/>
        </p:nvPicPr>
        <p:blipFill>
          <a:blip r:embed="rId3"/>
          <a:srcRect/>
          <a:stretch>
            <a:fillRect/>
          </a:stretch>
        </p:blipFill>
        <p:spPr bwMode="auto">
          <a:xfrm>
            <a:off x="250825" y="1268413"/>
            <a:ext cx="3232150" cy="492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GB" smtClean="0"/>
              <a:t>War Memorial 2</a:t>
            </a:r>
          </a:p>
        </p:txBody>
      </p:sp>
      <p:sp>
        <p:nvSpPr>
          <p:cNvPr id="5123" name="Rectangle 3"/>
          <p:cNvSpPr>
            <a:spLocks noGrp="1" noChangeArrowheads="1"/>
          </p:cNvSpPr>
          <p:nvPr>
            <p:ph type="body" idx="1"/>
          </p:nvPr>
        </p:nvSpPr>
        <p:spPr>
          <a:xfrm>
            <a:off x="457200" y="1600200"/>
            <a:ext cx="3394075" cy="4525963"/>
          </a:xfrm>
        </p:spPr>
        <p:txBody>
          <a:bodyPr/>
          <a:lstStyle/>
          <a:p>
            <a:pPr eaLnBrk="1" hangingPunct="1">
              <a:lnSpc>
                <a:spcPct val="80000"/>
              </a:lnSpc>
              <a:buFontTx/>
              <a:buNone/>
            </a:pPr>
            <a:r>
              <a:rPr lang="en-GB" sz="2800" smtClean="0"/>
              <a:t>   There are many war memorials in Sheffield. The ones pictured here are Grenoside, Totley and Gleadless  </a:t>
            </a:r>
          </a:p>
          <a:p>
            <a:pPr eaLnBrk="1" hangingPunct="1">
              <a:lnSpc>
                <a:spcPct val="80000"/>
              </a:lnSpc>
            </a:pPr>
            <a:r>
              <a:rPr lang="en-GB" sz="2800" smtClean="0"/>
              <a:t>Is there one near where you live? There might even be one inside your school. </a:t>
            </a:r>
          </a:p>
        </p:txBody>
      </p:sp>
      <p:pic>
        <p:nvPicPr>
          <p:cNvPr id="5132" name="Picture 12" descr="u04730 Grenoside war memorial"/>
          <p:cNvPicPr>
            <a:picLocks noChangeAspect="1" noChangeArrowheads="1"/>
          </p:cNvPicPr>
          <p:nvPr/>
        </p:nvPicPr>
        <p:blipFill>
          <a:blip r:embed="rId3"/>
          <a:srcRect/>
          <a:stretch>
            <a:fillRect/>
          </a:stretch>
        </p:blipFill>
        <p:spPr bwMode="auto">
          <a:xfrm>
            <a:off x="3779838" y="2133600"/>
            <a:ext cx="1806575" cy="2700338"/>
          </a:xfrm>
          <a:prstGeom prst="rect">
            <a:avLst/>
          </a:prstGeom>
          <a:noFill/>
          <a:ln w="9525">
            <a:noFill/>
            <a:miter lim="800000"/>
            <a:headEnd/>
            <a:tailEnd/>
          </a:ln>
        </p:spPr>
      </p:pic>
      <p:pic>
        <p:nvPicPr>
          <p:cNvPr id="5134" name="Picture 14" descr="t03553 Totley war memorial"/>
          <p:cNvPicPr>
            <a:picLocks noChangeAspect="1" noChangeArrowheads="1"/>
          </p:cNvPicPr>
          <p:nvPr/>
        </p:nvPicPr>
        <p:blipFill>
          <a:blip r:embed="rId4"/>
          <a:srcRect/>
          <a:stretch>
            <a:fillRect/>
          </a:stretch>
        </p:blipFill>
        <p:spPr bwMode="auto">
          <a:xfrm>
            <a:off x="5724525" y="1484313"/>
            <a:ext cx="1616075" cy="2698750"/>
          </a:xfrm>
          <a:prstGeom prst="rect">
            <a:avLst/>
          </a:prstGeom>
          <a:noFill/>
          <a:ln w="9525">
            <a:noFill/>
            <a:miter lim="800000"/>
            <a:headEnd/>
            <a:tailEnd/>
          </a:ln>
        </p:spPr>
      </p:pic>
      <p:pic>
        <p:nvPicPr>
          <p:cNvPr id="5135" name="Picture 15" descr="t03561 Gleadless war memorial"/>
          <p:cNvPicPr>
            <a:picLocks noChangeAspect="1" noChangeArrowheads="1"/>
          </p:cNvPicPr>
          <p:nvPr/>
        </p:nvPicPr>
        <p:blipFill>
          <a:blip r:embed="rId5"/>
          <a:srcRect/>
          <a:stretch>
            <a:fillRect/>
          </a:stretch>
        </p:blipFill>
        <p:spPr bwMode="auto">
          <a:xfrm>
            <a:off x="7451725" y="3213100"/>
            <a:ext cx="1536700" cy="2695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fade">
                                      <p:cBhvr>
                                        <p:cTn id="10" dur="2000"/>
                                        <p:tgtEl>
                                          <p:spTgt spid="513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134"/>
                                        </p:tgtEl>
                                        <p:attrNameLst>
                                          <p:attrName>style.visibility</p:attrName>
                                        </p:attrNameLst>
                                      </p:cBhvr>
                                      <p:to>
                                        <p:strVal val="visible"/>
                                      </p:to>
                                    </p:set>
                                    <p:animEffect transition="in" filter="fade">
                                      <p:cBhvr>
                                        <p:cTn id="14" dur="2000"/>
                                        <p:tgtEl>
                                          <p:spTgt spid="5134"/>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5135"/>
                                        </p:tgtEl>
                                        <p:attrNameLst>
                                          <p:attrName>style.visibility</p:attrName>
                                        </p:attrNameLst>
                                      </p:cBhvr>
                                      <p:to>
                                        <p:strVal val="visible"/>
                                      </p:to>
                                    </p:set>
                                    <p:animEffect transition="in" filter="fade">
                                      <p:cBhvr>
                                        <p:cTn id="18" dur="20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GB" smtClean="0"/>
              <a:t>War Memorial 3</a:t>
            </a:r>
          </a:p>
        </p:txBody>
      </p:sp>
      <p:sp>
        <p:nvSpPr>
          <p:cNvPr id="25602" name="Rectangle 3"/>
          <p:cNvSpPr>
            <a:spLocks noGrp="1" noChangeArrowheads="1"/>
          </p:cNvSpPr>
          <p:nvPr>
            <p:ph type="body" idx="1"/>
          </p:nvPr>
        </p:nvSpPr>
        <p:spPr>
          <a:xfrm>
            <a:off x="457200" y="1600200"/>
            <a:ext cx="4546600" cy="4525963"/>
          </a:xfrm>
        </p:spPr>
        <p:txBody>
          <a:bodyPr/>
          <a:lstStyle/>
          <a:p>
            <a:pPr eaLnBrk="1" hangingPunct="1">
              <a:lnSpc>
                <a:spcPct val="90000"/>
              </a:lnSpc>
            </a:pPr>
            <a:r>
              <a:rPr lang="en-GB" smtClean="0"/>
              <a:t>These are war cemeteries in Serre and Bapaume in France. They commemorate Sheffield soldiers.</a:t>
            </a:r>
          </a:p>
          <a:p>
            <a:pPr eaLnBrk="1" hangingPunct="1">
              <a:lnSpc>
                <a:spcPct val="90000"/>
              </a:lnSpc>
            </a:pPr>
            <a:r>
              <a:rPr lang="en-GB" smtClean="0"/>
              <a:t>Why are they in France and not Sheffield? </a:t>
            </a:r>
          </a:p>
        </p:txBody>
      </p:sp>
      <p:pic>
        <p:nvPicPr>
          <p:cNvPr id="9221" name="Picture 5" descr="v02519 French cemetery"/>
          <p:cNvPicPr>
            <a:picLocks noChangeAspect="1" noChangeArrowheads="1"/>
          </p:cNvPicPr>
          <p:nvPr/>
        </p:nvPicPr>
        <p:blipFill>
          <a:blip r:embed="rId3"/>
          <a:srcRect/>
          <a:stretch>
            <a:fillRect/>
          </a:stretch>
        </p:blipFill>
        <p:spPr bwMode="auto">
          <a:xfrm>
            <a:off x="5076825" y="1557338"/>
            <a:ext cx="1731963" cy="2578100"/>
          </a:xfrm>
          <a:prstGeom prst="rect">
            <a:avLst/>
          </a:prstGeom>
          <a:noFill/>
          <a:ln w="9525">
            <a:noFill/>
            <a:miter lim="800000"/>
            <a:headEnd/>
            <a:tailEnd/>
          </a:ln>
        </p:spPr>
      </p:pic>
      <p:pic>
        <p:nvPicPr>
          <p:cNvPr id="26628" name="Picture 6" descr="v02520 war memorial2"/>
          <p:cNvPicPr>
            <a:picLocks noChangeAspect="1" noChangeArrowheads="1"/>
          </p:cNvPicPr>
          <p:nvPr/>
        </p:nvPicPr>
        <p:blipFill>
          <a:blip r:embed="rId4"/>
          <a:srcRect/>
          <a:stretch>
            <a:fillRect/>
          </a:stretch>
        </p:blipFill>
        <p:spPr bwMode="auto">
          <a:xfrm>
            <a:off x="7019925" y="1052513"/>
            <a:ext cx="1546225" cy="2716212"/>
          </a:xfrm>
          <a:prstGeom prst="rect">
            <a:avLst/>
          </a:prstGeom>
          <a:noFill/>
          <a:ln w="9525">
            <a:noFill/>
            <a:miter lim="800000"/>
            <a:headEnd/>
            <a:tailEnd/>
          </a:ln>
        </p:spPr>
      </p:pic>
      <p:pic>
        <p:nvPicPr>
          <p:cNvPr id="9223" name="Picture 7" descr="v02525 Bapaume France"/>
          <p:cNvPicPr>
            <a:picLocks noChangeAspect="1" noChangeArrowheads="1"/>
          </p:cNvPicPr>
          <p:nvPr/>
        </p:nvPicPr>
        <p:blipFill>
          <a:blip r:embed="rId5"/>
          <a:srcRect/>
          <a:stretch>
            <a:fillRect/>
          </a:stretch>
        </p:blipFill>
        <p:spPr bwMode="auto">
          <a:xfrm>
            <a:off x="6300788" y="4365625"/>
            <a:ext cx="2647950" cy="2282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2000"/>
                                        <p:tgtEl>
                                          <p:spTgt spid="922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fade">
                                      <p:cBhvr>
                                        <p:cTn id="11" dur="2000"/>
                                        <p:tgtEl>
                                          <p:spTgt spid="922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fade">
                                      <p:cBhvr>
                                        <p:cTn id="15"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GB" smtClean="0"/>
              <a:t>Casualties on the Battlefield</a:t>
            </a:r>
          </a:p>
        </p:txBody>
      </p:sp>
      <p:sp>
        <p:nvSpPr>
          <p:cNvPr id="27650" name="Rectangle 3"/>
          <p:cNvSpPr>
            <a:spLocks noGrp="1" noChangeArrowheads="1"/>
          </p:cNvSpPr>
          <p:nvPr>
            <p:ph type="body" idx="1"/>
          </p:nvPr>
        </p:nvSpPr>
        <p:spPr/>
        <p:txBody>
          <a:bodyPr/>
          <a:lstStyle/>
          <a:p>
            <a:pPr eaLnBrk="1" hangingPunct="1"/>
            <a:r>
              <a:rPr lang="en-GB" sz="2000" smtClean="0"/>
              <a:t>This is part of a Sheffield newspaper for November 1915.  What can you find out about each soldier from reading this?</a:t>
            </a:r>
            <a:r>
              <a:rPr lang="en-GB" smtClean="0"/>
              <a:t> </a:t>
            </a:r>
          </a:p>
          <a:p>
            <a:pPr eaLnBrk="1" hangingPunct="1"/>
            <a:endParaRPr lang="en-GB" smtClean="0"/>
          </a:p>
        </p:txBody>
      </p:sp>
      <p:pic>
        <p:nvPicPr>
          <p:cNvPr id="27651" name="Picture 9" descr="19151103 war Independent war dead-6a"/>
          <p:cNvPicPr>
            <a:picLocks noChangeAspect="1" noChangeArrowheads="1"/>
          </p:cNvPicPr>
          <p:nvPr/>
        </p:nvPicPr>
        <p:blipFill>
          <a:blip r:embed="rId3"/>
          <a:srcRect/>
          <a:stretch>
            <a:fillRect/>
          </a:stretch>
        </p:blipFill>
        <p:spPr bwMode="auto">
          <a:xfrm>
            <a:off x="1331913" y="2636838"/>
            <a:ext cx="6083300" cy="405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smtClean="0"/>
              <a:t>Casualties in Sheffield</a:t>
            </a:r>
          </a:p>
        </p:txBody>
      </p:sp>
      <p:sp>
        <p:nvSpPr>
          <p:cNvPr id="29698" name="Rectangle 3"/>
          <p:cNvSpPr>
            <a:spLocks noGrp="1" noChangeArrowheads="1"/>
          </p:cNvSpPr>
          <p:nvPr>
            <p:ph type="body" idx="1"/>
          </p:nvPr>
        </p:nvSpPr>
        <p:spPr>
          <a:xfrm>
            <a:off x="457200" y="1600200"/>
            <a:ext cx="7859713" cy="1900238"/>
          </a:xfrm>
        </p:spPr>
        <p:txBody>
          <a:bodyPr/>
          <a:lstStyle/>
          <a:p>
            <a:pPr eaLnBrk="1" hangingPunct="1">
              <a:lnSpc>
                <a:spcPct val="90000"/>
              </a:lnSpc>
            </a:pPr>
            <a:r>
              <a:rPr lang="en-GB" sz="2400" smtClean="0"/>
              <a:t>It wasn’t just soldiers who were affected by war.  Here is a report of a Zeppelin raid on Attercliffe in September 1916.  </a:t>
            </a:r>
          </a:p>
          <a:p>
            <a:pPr eaLnBrk="1" hangingPunct="1">
              <a:lnSpc>
                <a:spcPct val="90000"/>
              </a:lnSpc>
            </a:pPr>
            <a:r>
              <a:rPr lang="en-GB" sz="2400" smtClean="0"/>
              <a:t>What is a Zeppelin?</a:t>
            </a:r>
          </a:p>
          <a:p>
            <a:pPr eaLnBrk="1" hangingPunct="1">
              <a:lnSpc>
                <a:spcPct val="90000"/>
              </a:lnSpc>
            </a:pPr>
            <a:r>
              <a:rPr lang="en-GB" sz="2400" smtClean="0"/>
              <a:t>What  had the boys been doing?</a:t>
            </a:r>
          </a:p>
        </p:txBody>
      </p:sp>
      <p:pic>
        <p:nvPicPr>
          <p:cNvPr id="29699" name="Picture 6" descr="CA35-767 Sep 1916 zeppelin raid 2a"/>
          <p:cNvPicPr>
            <a:picLocks noChangeAspect="1" noChangeArrowheads="1"/>
          </p:cNvPicPr>
          <p:nvPr/>
        </p:nvPicPr>
        <p:blipFill>
          <a:blip r:embed="rId3"/>
          <a:srcRect/>
          <a:stretch>
            <a:fillRect/>
          </a:stretch>
        </p:blipFill>
        <p:spPr bwMode="auto">
          <a:xfrm>
            <a:off x="684213" y="3789363"/>
            <a:ext cx="763270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GB" smtClean="0"/>
              <a:t>What are these men doing?</a:t>
            </a:r>
          </a:p>
        </p:txBody>
      </p:sp>
      <p:sp>
        <p:nvSpPr>
          <p:cNvPr id="31746" name="Rectangle 3"/>
          <p:cNvSpPr>
            <a:spLocks noGrp="1" noChangeArrowheads="1"/>
          </p:cNvSpPr>
          <p:nvPr>
            <p:ph type="body" idx="1"/>
          </p:nvPr>
        </p:nvSpPr>
        <p:spPr/>
        <p:txBody>
          <a:bodyPr/>
          <a:lstStyle/>
          <a:p>
            <a:pPr eaLnBrk="1" hangingPunct="1"/>
            <a:endParaRPr lang="en-US" smtClean="0"/>
          </a:p>
        </p:txBody>
      </p:sp>
      <p:pic>
        <p:nvPicPr>
          <p:cNvPr id="31747" name="Picture 9" descr="s00146 zeppelin raid"/>
          <p:cNvPicPr>
            <a:picLocks noChangeAspect="1" noChangeArrowheads="1"/>
          </p:cNvPicPr>
          <p:nvPr/>
        </p:nvPicPr>
        <p:blipFill>
          <a:blip r:embed="rId3"/>
          <a:srcRect/>
          <a:stretch>
            <a:fillRect/>
          </a:stretch>
        </p:blipFill>
        <p:spPr bwMode="auto">
          <a:xfrm>
            <a:off x="2411413" y="1700213"/>
            <a:ext cx="5040312" cy="391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1941</Words>
  <Application>Microsoft Office PowerPoint</Application>
  <PresentationFormat>On-screen Show (4:3)</PresentationFormat>
  <Paragraphs>227</Paragraphs>
  <Slides>21</Slides>
  <Notes>18</Notes>
  <HiddenSlides>0</HiddenSlides>
  <MMClips>0</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21</vt:i4>
      </vt:variant>
    </vt:vector>
  </HeadingPairs>
  <TitlesOfParts>
    <vt:vector size="23" baseType="lpstr">
      <vt:lpstr>Arial</vt:lpstr>
      <vt:lpstr>Default Design</vt:lpstr>
      <vt:lpstr>What are we remembering on Remembrance Day? </vt:lpstr>
      <vt:lpstr>The Poppy</vt:lpstr>
      <vt:lpstr>Remembering</vt:lpstr>
      <vt:lpstr>War Memorial 1</vt:lpstr>
      <vt:lpstr>War Memorial 2</vt:lpstr>
      <vt:lpstr>War Memorial 3</vt:lpstr>
      <vt:lpstr>Casualties on the Battlefield</vt:lpstr>
      <vt:lpstr>Casualties in Sheffield</vt:lpstr>
      <vt:lpstr>What are these men doing?</vt:lpstr>
      <vt:lpstr>New Arrivals in Sheffield</vt:lpstr>
      <vt:lpstr>New Arrivals in Sheffield</vt:lpstr>
      <vt:lpstr>The End of the War</vt:lpstr>
      <vt:lpstr>Peace Celebrations 1</vt:lpstr>
      <vt:lpstr>How did the children celebrate?</vt:lpstr>
      <vt:lpstr>Peace Celebration 2</vt:lpstr>
      <vt:lpstr>Slide 16</vt:lpstr>
      <vt:lpstr>Slide 17</vt:lpstr>
      <vt:lpstr>After the War</vt:lpstr>
      <vt:lpstr>Into the 21st century</vt:lpstr>
      <vt:lpstr>The need for memorials goes on… </vt:lpstr>
      <vt:lpstr>Sheffield Archives and Local Studies</vt:lpstr>
    </vt:vector>
  </TitlesOfParts>
  <Company> Information Studies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we remembering on Remembrance Day? </dc:title>
  <dc:creator>Pete</dc:creator>
  <cp:lastModifiedBy>rw40360</cp:lastModifiedBy>
  <cp:revision>18</cp:revision>
  <dcterms:created xsi:type="dcterms:W3CDTF">2009-05-07T08:36:43Z</dcterms:created>
  <dcterms:modified xsi:type="dcterms:W3CDTF">2009-05-21T11:05:33Z</dcterms:modified>
</cp:coreProperties>
</file>