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9" r:id="rId3"/>
    <p:sldId id="259" r:id="rId4"/>
    <p:sldId id="258" r:id="rId5"/>
    <p:sldId id="263" r:id="rId6"/>
    <p:sldId id="270" r:id="rId7"/>
    <p:sldId id="272" r:id="rId8"/>
    <p:sldId id="261" r:id="rId9"/>
    <p:sldId id="271" r:id="rId10"/>
    <p:sldId id="266" r:id="rId11"/>
    <p:sldId id="273" r:id="rId12"/>
    <p:sldId id="274" r:id="rId13"/>
    <p:sldId id="275" r:id="rId14"/>
    <p:sldId id="276" r:id="rId15"/>
    <p:sldId id="278" r:id="rId16"/>
    <p:sldId id="279" r:id="rId17"/>
    <p:sldId id="280" r:id="rId18"/>
    <p:sldId id="281" r:id="rId19"/>
    <p:sldId id="291" r:id="rId20"/>
    <p:sldId id="292" r:id="rId21"/>
    <p:sldId id="293" r:id="rId22"/>
    <p:sldId id="282" r:id="rId23"/>
    <p:sldId id="283" r:id="rId24"/>
    <p:sldId id="284" r:id="rId25"/>
    <p:sldId id="277" r:id="rId26"/>
    <p:sldId id="285" r:id="rId27"/>
    <p:sldId id="286" r:id="rId28"/>
    <p:sldId id="287" r:id="rId29"/>
    <p:sldId id="288" r:id="rId30"/>
    <p:sldId id="289" r:id="rId31"/>
    <p:sldId id="290" r:id="rId32"/>
  </p:sldIdLst>
  <p:sldSz cx="9144000" cy="6858000" type="screen4x3"/>
  <p:notesSz cx="6858000" cy="9144000"/>
  <p:defaultTextStyle>
    <a:defPPr>
      <a:defRPr lang="en-GB"/>
    </a:defPPr>
    <a:lvl1pPr algn="l" rtl="0" fontAlgn="base">
      <a:spcBef>
        <a:spcPct val="0"/>
      </a:spcBef>
      <a:spcAft>
        <a:spcPct val="0"/>
      </a:spcAft>
      <a:defRPr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bg1"/>
        </a:solidFill>
        <a:latin typeface="Arial" charset="0"/>
        <a:ea typeface="+mn-ea"/>
        <a:cs typeface="Arial" charset="0"/>
      </a:defRPr>
    </a:lvl2pPr>
    <a:lvl3pPr marL="914400" algn="l" rtl="0" fontAlgn="base">
      <a:spcBef>
        <a:spcPct val="0"/>
      </a:spcBef>
      <a:spcAft>
        <a:spcPct val="0"/>
      </a:spcAft>
      <a:defRPr kern="1200">
        <a:solidFill>
          <a:schemeClr val="bg1"/>
        </a:solidFill>
        <a:latin typeface="Arial" charset="0"/>
        <a:ea typeface="+mn-ea"/>
        <a:cs typeface="Arial" charset="0"/>
      </a:defRPr>
    </a:lvl3pPr>
    <a:lvl4pPr marL="1371600" algn="l" rtl="0" fontAlgn="base">
      <a:spcBef>
        <a:spcPct val="0"/>
      </a:spcBef>
      <a:spcAft>
        <a:spcPct val="0"/>
      </a:spcAft>
      <a:defRPr kern="1200">
        <a:solidFill>
          <a:schemeClr val="bg1"/>
        </a:solidFill>
        <a:latin typeface="Arial" charset="0"/>
        <a:ea typeface="+mn-ea"/>
        <a:cs typeface="Arial" charset="0"/>
      </a:defRPr>
    </a:lvl4pPr>
    <a:lvl5pPr marL="1828800" algn="l"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EAFC04"/>
    <a:srgbClr val="0033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7896" autoAdjust="0"/>
  </p:normalViewPr>
  <p:slideViewPr>
    <p:cSldViewPr>
      <p:cViewPr>
        <p:scale>
          <a:sx n="75" d="100"/>
          <a:sy n="75" d="100"/>
        </p:scale>
        <p:origin x="-834"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911D5040-45D5-4502-9A0A-5824470C2A2C}" type="slidenum">
              <a:rPr lang="en-GB"/>
              <a:pPr>
                <a:defRPr/>
              </a:pPr>
              <a:t>‹#›</a:t>
            </a:fld>
            <a:endParaRPr lang="en-GB"/>
          </a:p>
        </p:txBody>
      </p:sp>
    </p:spTree>
    <p:extLst>
      <p:ext uri="{BB962C8B-B14F-4D97-AF65-F5344CB8AC3E}">
        <p14:creationId xmlns:p14="http://schemas.microsoft.com/office/powerpoint/2010/main" val="1627448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8207D10-117E-435C-9F6D-4A019651EF67}" type="slidenum">
              <a:rPr lang="en-GB" smtClean="0"/>
              <a:pPr/>
              <a:t>1</a:t>
            </a:fld>
            <a:endParaRPr lang="en-GB"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GB" smtClean="0"/>
              <a:t>Some key outcomes from this presentation:</a:t>
            </a:r>
            <a:br>
              <a:rPr lang="en-GB" smtClean="0"/>
            </a:br>
            <a:endParaRPr lang="en-GB" smtClean="0"/>
          </a:p>
          <a:p>
            <a:pPr eaLnBrk="1" hangingPunct="1"/>
            <a:r>
              <a:rPr lang="en-GB" sz="1600" smtClean="0"/>
              <a:t>By using these local resources pupils will:</a:t>
            </a:r>
          </a:p>
          <a:p>
            <a:pPr eaLnBrk="1" hangingPunct="1"/>
            <a:endParaRPr lang="en-GB" sz="1600" smtClean="0"/>
          </a:p>
          <a:p>
            <a:pPr eaLnBrk="1" hangingPunct="1">
              <a:buFontTx/>
              <a:buChar char="•"/>
            </a:pPr>
            <a:r>
              <a:rPr lang="en-GB" sz="1600" smtClean="0"/>
              <a:t>Understand Britain’s need for more workers after the Second World War and the growth in immigration</a:t>
            </a:r>
          </a:p>
          <a:p>
            <a:pPr eaLnBrk="1" hangingPunct="1">
              <a:buFontTx/>
              <a:buChar char="•"/>
            </a:pPr>
            <a:r>
              <a:rPr lang="en-GB" sz="1600" smtClean="0"/>
              <a:t>Appreciate the experience of immigrants in Sheffield from c.1955 to c.1975</a:t>
            </a:r>
          </a:p>
          <a:p>
            <a:pPr eaLnBrk="1" hangingPunct="1">
              <a:buFontTx/>
              <a:buChar char="•"/>
            </a:pPr>
            <a:r>
              <a:rPr lang="en-GB" sz="1600" smtClean="0"/>
              <a:t>Understand the challenges in race relations between c.1955 and c.1975</a:t>
            </a:r>
          </a:p>
          <a:p>
            <a:pPr eaLnBrk="1" hangingPunct="1">
              <a:buFontTx/>
              <a:buChar char="•"/>
            </a:pPr>
            <a:r>
              <a:rPr lang="en-GB" sz="1600" smtClean="0"/>
              <a:t>Understand the role of the Government in changing attitudes to immigration</a:t>
            </a:r>
          </a:p>
          <a:p>
            <a:pPr eaLnBrk="1" hangingPunct="1">
              <a:buFontTx/>
              <a:buChar char="•"/>
            </a:pPr>
            <a:endParaRPr lang="en-GB" sz="16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C2285EB7-D69F-49A8-A685-29F5E282F42F}" type="slidenum">
              <a:rPr lang="en-GB" smtClean="0"/>
              <a:pPr/>
              <a:t>2</a:t>
            </a:fld>
            <a:endParaRPr lang="en-GB"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896D10B-3F36-4C05-9C0E-34C068E05EC2}" type="slidenum">
              <a:rPr lang="en-GB" smtClean="0"/>
              <a:pPr/>
              <a:t>3</a:t>
            </a:fld>
            <a:endParaRPr lang="en-GB"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EC8104BD-2053-45E5-A5A9-9EEBA8D2EF12}" type="slidenum">
              <a:rPr lang="en-GB" smtClean="0"/>
              <a:pPr/>
              <a:t>4</a:t>
            </a:fld>
            <a:endParaRPr lang="en-GB"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0CCBC0A-EE17-45FB-8673-60F472EE3EB3}" type="slidenum">
              <a:rPr lang="en-GB" smtClean="0"/>
              <a:pPr/>
              <a:t>5</a:t>
            </a:fld>
            <a:endParaRPr lang="en-GB"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GB" b="1" smtClean="0"/>
              <a:t>Irish community.</a:t>
            </a:r>
            <a:r>
              <a:rPr lang="en-GB" smtClean="0"/>
              <a:t> Irish migration to Sheffield was first recorded in 1433 and the Irish may be the oldest minority ethnic community in Sheffield. Many Irish immigrants came to Sheffield in the 1950s and 1960s in a response to a demand for labour in the building trade and the coal and steel industries. </a:t>
            </a:r>
          </a:p>
          <a:p>
            <a:endParaRPr lang="en-GB" smtClean="0"/>
          </a:p>
          <a:p>
            <a:r>
              <a:rPr lang="en-GB" b="1" smtClean="0"/>
              <a:t>Pakistani community. </a:t>
            </a:r>
            <a:r>
              <a:rPr lang="en-GB" smtClean="0"/>
              <a:t>The Pakistani community is the second largest in Sheffield after the Irish.  Immigration to the UK began in earnest in the 1950s when people were encouraged by the British Government to come to meet the labour shortages in the UK.  The first immigrants were mainly male as they intended to earn some money and then return to Pakistan. Gradually they got used to Britain and decided to stay However many chose to settle permanently and brought their wives and families to live here, establishing a settled community. </a:t>
            </a:r>
            <a:endParaRPr lang="en-GB" b="1" smtClean="0"/>
          </a:p>
          <a:p>
            <a:endParaRPr lang="en-GB" b="1" smtClean="0"/>
          </a:p>
          <a:p>
            <a:r>
              <a:rPr lang="en-GB" b="1" smtClean="0"/>
              <a:t>Indian community.</a:t>
            </a:r>
            <a:r>
              <a:rPr lang="en-GB" smtClean="0"/>
              <a:t>  There have been Indians in Britain since the 17th century.  The peak of immigration occurred in the 1960s.  The Indian community in Sheffield</a:t>
            </a:r>
            <a:r>
              <a:rPr lang="en-GB" u="sng" smtClean="0"/>
              <a:t> </a:t>
            </a:r>
            <a:r>
              <a:rPr lang="en-GB" smtClean="0"/>
              <a:t>originates from The Punjab, West Bengal and Gujarat areas of India.  Some have emigrated from Uganda when Idi Amin expelled them from the country in the early 1970s, and some from Kenya.  A few Indians in Sheffield are Tamils.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3202DD9-3665-4C7A-B947-8EB673006D40}" type="slidenum">
              <a:rPr lang="en-GB" smtClean="0"/>
              <a:pPr/>
              <a:t>8</a:t>
            </a:fld>
            <a:endParaRPr lang="en-GB"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7E810D58-AD6B-4D24-91B7-BB5C3620E1FA}" type="slidenum">
              <a:rPr lang="en-GB" smtClean="0"/>
              <a:pPr/>
              <a:t>10</a:t>
            </a:fld>
            <a:endParaRPr lang="en-GB"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lnSpc>
                <a:spcPct val="90000"/>
              </a:lnSpc>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55F042-C2DA-4721-A127-B3C9412F7A4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61B063-463D-4099-ADC4-F5B5FF6CAD5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33BBB2-1F75-432C-B7DB-1B4136DA7BF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176342A-540E-415A-BA37-A9674216193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9D8782CF-E19C-4255-9E2C-4E7FE7BD4C51}"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3827960-2DD4-4395-BAA7-6C314AD9931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52BB32-6F04-41CA-96E7-1D414A29AE5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770809-7E79-4036-8A43-C338A075D0B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CF86BB9-6847-4083-9650-54853F3AF6D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CE0BFFB-BB2B-4D9E-98A6-7AEF486CB8B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05FEBD4-5A00-4DF7-9680-EDDBCEEB164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7F3E5D5-3218-4A23-93D5-CB5CA80DEE0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7C0DFC-7AE7-46D3-867D-637BA1CE820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253B4EC-2699-4B45-AF05-D11BD61F44E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BA931CF2-54A2-4ED3-9908-3D767477392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539750" y="1196975"/>
            <a:ext cx="7772400" cy="1470025"/>
          </a:xfrm>
        </p:spPr>
        <p:txBody>
          <a:bodyPr/>
          <a:lstStyle/>
          <a:p>
            <a:pPr eaLnBrk="1" hangingPunct="1"/>
            <a:r>
              <a:rPr lang="en-GB" b="1" smtClean="0"/>
              <a:t>Changes in British Society 1955 – 1975: Immigration</a:t>
            </a:r>
            <a:r>
              <a:rPr lang="en-GB" smtClean="0"/>
              <a:t> </a:t>
            </a:r>
          </a:p>
        </p:txBody>
      </p:sp>
      <p:sp>
        <p:nvSpPr>
          <p:cNvPr id="17410" name="Text Box 4"/>
          <p:cNvSpPr txBox="1">
            <a:spLocks noChangeArrowheads="1"/>
          </p:cNvSpPr>
          <p:nvPr/>
        </p:nvSpPr>
        <p:spPr bwMode="auto">
          <a:xfrm>
            <a:off x="323850" y="404813"/>
            <a:ext cx="8496300" cy="822325"/>
          </a:xfrm>
          <a:prstGeom prst="rect">
            <a:avLst/>
          </a:prstGeom>
          <a:noFill/>
          <a:ln w="9525">
            <a:noFill/>
            <a:miter lim="800000"/>
            <a:headEnd/>
            <a:tailEnd/>
          </a:ln>
        </p:spPr>
        <p:txBody>
          <a:bodyPr>
            <a:spAutoFit/>
          </a:bodyPr>
          <a:lstStyle/>
          <a:p>
            <a:pPr>
              <a:spcBef>
                <a:spcPct val="50000"/>
              </a:spcBef>
            </a:pPr>
            <a:r>
              <a:rPr lang="en-GB" sz="2400">
                <a:solidFill>
                  <a:schemeClr val="tx2"/>
                </a:solidFill>
              </a:rPr>
              <a:t>Sheffield Archives and Local Studies: History Key Stage 4 GCSE</a:t>
            </a:r>
          </a:p>
        </p:txBody>
      </p:sp>
      <p:pic>
        <p:nvPicPr>
          <p:cNvPr id="17411" name="Picture 7" descr="Group of women making chappattis at the Pakistan Muslim Centre, Woodbourn Road  "/>
          <p:cNvPicPr>
            <a:picLocks noChangeAspect="1" noChangeArrowheads="1"/>
          </p:cNvPicPr>
          <p:nvPr/>
        </p:nvPicPr>
        <p:blipFill>
          <a:blip r:embed="rId3">
            <a:lum contrast="24000"/>
          </a:blip>
          <a:srcRect/>
          <a:stretch>
            <a:fillRect/>
          </a:stretch>
        </p:blipFill>
        <p:spPr bwMode="auto">
          <a:xfrm>
            <a:off x="3492500" y="2997200"/>
            <a:ext cx="1855788" cy="2497138"/>
          </a:xfrm>
          <a:prstGeom prst="rect">
            <a:avLst/>
          </a:prstGeom>
          <a:noFill/>
          <a:ln w="9525">
            <a:noFill/>
            <a:miter lim="800000"/>
            <a:headEnd/>
            <a:tailEnd/>
          </a:ln>
        </p:spPr>
      </p:pic>
      <p:pic>
        <p:nvPicPr>
          <p:cNvPr id="17412" name="Picture 9" descr="Chinese New Year Lion Dancers at Parson Cross Library  "/>
          <p:cNvPicPr>
            <a:picLocks noChangeAspect="1" noChangeArrowheads="1"/>
          </p:cNvPicPr>
          <p:nvPr/>
        </p:nvPicPr>
        <p:blipFill>
          <a:blip r:embed="rId4">
            <a:lum contrast="18000"/>
          </a:blip>
          <a:srcRect/>
          <a:stretch>
            <a:fillRect/>
          </a:stretch>
        </p:blipFill>
        <p:spPr bwMode="auto">
          <a:xfrm>
            <a:off x="5580063" y="2997200"/>
            <a:ext cx="1890712" cy="2519363"/>
          </a:xfrm>
          <a:prstGeom prst="rect">
            <a:avLst/>
          </a:prstGeom>
          <a:noFill/>
          <a:ln w="9525">
            <a:noFill/>
            <a:miter lim="800000"/>
            <a:headEnd/>
            <a:tailEnd/>
          </a:ln>
        </p:spPr>
      </p:pic>
      <p:pic>
        <p:nvPicPr>
          <p:cNvPr id="17413" name="Picture 11"/>
          <p:cNvPicPr>
            <a:picLocks noChangeAspect="1" noChangeArrowheads="1"/>
          </p:cNvPicPr>
          <p:nvPr/>
        </p:nvPicPr>
        <p:blipFill>
          <a:blip r:embed="rId5"/>
          <a:srcRect/>
          <a:stretch>
            <a:fillRect/>
          </a:stretch>
        </p:blipFill>
        <p:spPr bwMode="auto">
          <a:xfrm>
            <a:off x="1476375" y="2997200"/>
            <a:ext cx="1779588" cy="2519363"/>
          </a:xfrm>
          <a:prstGeom prst="rect">
            <a:avLst/>
          </a:prstGeom>
          <a:noFill/>
          <a:ln w="9525">
            <a:noFill/>
            <a:miter lim="800000"/>
            <a:headEnd/>
            <a:tailEnd/>
          </a:ln>
        </p:spPr>
      </p:pic>
      <p:sp>
        <p:nvSpPr>
          <p:cNvPr id="17414" name="Text Box 7"/>
          <p:cNvSpPr txBox="1">
            <a:spLocks noChangeArrowheads="1"/>
          </p:cNvSpPr>
          <p:nvPr/>
        </p:nvSpPr>
        <p:spPr bwMode="auto">
          <a:xfrm>
            <a:off x="468313" y="6237288"/>
            <a:ext cx="7488237" cy="274637"/>
          </a:xfrm>
          <a:prstGeom prst="rect">
            <a:avLst/>
          </a:prstGeom>
          <a:noFill/>
          <a:ln w="9525">
            <a:noFill/>
            <a:miter lim="800000"/>
            <a:headEnd/>
            <a:tailEnd/>
          </a:ln>
        </p:spPr>
        <p:txBody>
          <a:bodyPr>
            <a:spAutoFit/>
          </a:bodyPr>
          <a:lstStyle/>
          <a:p>
            <a:pPr>
              <a:spcBef>
                <a:spcPct val="50000"/>
              </a:spcBef>
            </a:pPr>
            <a:r>
              <a:rPr lang="en-GB" sz="1200" i="1">
                <a:solidFill>
                  <a:schemeClr val="tx1"/>
                </a:solidFill>
              </a:rPr>
              <a:t>Images (L-R) copyright: Andy Greaves, Sheffield and Sheffield Local Studies Library: Picture Sheffield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68313" y="0"/>
            <a:ext cx="8229600" cy="1143000"/>
          </a:xfrm>
        </p:spPr>
        <p:txBody>
          <a:bodyPr/>
          <a:lstStyle/>
          <a:p>
            <a:pPr eaLnBrk="1" hangingPunct="1"/>
            <a:r>
              <a:rPr lang="en-US" sz="3400" b="1" smtClean="0"/>
              <a:t>Why did people come to Sheffield in the 1950s and 1960s?</a:t>
            </a:r>
          </a:p>
        </p:txBody>
      </p:sp>
      <p:sp>
        <p:nvSpPr>
          <p:cNvPr id="33794" name="Text Box 5"/>
          <p:cNvSpPr txBox="1">
            <a:spLocks noChangeArrowheads="1"/>
          </p:cNvSpPr>
          <p:nvPr/>
        </p:nvSpPr>
        <p:spPr bwMode="auto">
          <a:xfrm>
            <a:off x="250825" y="1412875"/>
            <a:ext cx="5616575" cy="4794250"/>
          </a:xfrm>
          <a:prstGeom prst="rect">
            <a:avLst/>
          </a:prstGeom>
          <a:noFill/>
          <a:ln w="9525">
            <a:noFill/>
            <a:miter lim="800000"/>
            <a:headEnd/>
            <a:tailEnd/>
          </a:ln>
        </p:spPr>
        <p:txBody>
          <a:bodyPr>
            <a:spAutoFit/>
          </a:bodyPr>
          <a:lstStyle/>
          <a:p>
            <a:pPr marL="342900" indent="-342900"/>
            <a:r>
              <a:rPr lang="en-US" sz="2000" b="1">
                <a:solidFill>
                  <a:schemeClr val="tx1"/>
                </a:solidFill>
              </a:rPr>
              <a:t>	Sheffield was a major industrial city until the 1980s so the earlier arrivals came here to find work, particularly in the steel industry.</a:t>
            </a:r>
          </a:p>
          <a:p>
            <a:pPr marL="342900" indent="-342900"/>
            <a:endParaRPr lang="en-US" sz="2000" b="1">
              <a:solidFill>
                <a:schemeClr val="tx1"/>
              </a:solidFill>
            </a:endParaRPr>
          </a:p>
          <a:p>
            <a:pPr marL="342900" indent="-342900">
              <a:buFontTx/>
              <a:buChar char="•"/>
            </a:pPr>
            <a:r>
              <a:rPr lang="en-GB" sz="1600" b="1">
                <a:solidFill>
                  <a:schemeClr val="tx1"/>
                </a:solidFill>
              </a:rPr>
              <a:t>Large-scale immigration started in Sheffield later than in many other cities.</a:t>
            </a:r>
          </a:p>
          <a:p>
            <a:pPr marL="342900" indent="-342900"/>
            <a:r>
              <a:rPr lang="en-GB" sz="1600" b="1">
                <a:solidFill>
                  <a:schemeClr val="hlink"/>
                </a:solidFill>
              </a:rPr>
              <a:t>	WHY?</a:t>
            </a:r>
            <a:r>
              <a:rPr lang="en-GB" sz="1600">
                <a:solidFill>
                  <a:schemeClr val="hlink"/>
                </a:solidFill>
              </a:rPr>
              <a:t>  </a:t>
            </a:r>
            <a:r>
              <a:rPr lang="en-GB" sz="1600">
                <a:solidFill>
                  <a:schemeClr val="tx1"/>
                </a:solidFill>
              </a:rPr>
              <a:t>Economic growth was slower after the war than elsewhere.</a:t>
            </a:r>
          </a:p>
          <a:p>
            <a:pPr marL="342900" indent="-342900"/>
            <a:endParaRPr lang="en-GB" sz="1600">
              <a:solidFill>
                <a:schemeClr val="tx1"/>
              </a:solidFill>
            </a:endParaRPr>
          </a:p>
          <a:p>
            <a:pPr marL="342900" indent="-342900">
              <a:buFontTx/>
              <a:buChar char="•"/>
            </a:pPr>
            <a:r>
              <a:rPr lang="en-GB" sz="1600" b="1">
                <a:solidFill>
                  <a:schemeClr val="tx1"/>
                </a:solidFill>
              </a:rPr>
              <a:t>The rate of growth of immigration was slower than elsewhere.</a:t>
            </a:r>
          </a:p>
          <a:p>
            <a:pPr marL="342900" indent="-342900"/>
            <a:r>
              <a:rPr lang="en-GB" sz="1600" b="1">
                <a:solidFill>
                  <a:schemeClr val="hlink"/>
                </a:solidFill>
              </a:rPr>
              <a:t>	WHY? </a:t>
            </a:r>
            <a:r>
              <a:rPr lang="en-GB" sz="1600">
                <a:solidFill>
                  <a:schemeClr val="tx1"/>
                </a:solidFill>
              </a:rPr>
              <a:t>Fewer consumer manufacturing industries of the sorts that generated labour demand elsewhere.</a:t>
            </a:r>
          </a:p>
          <a:p>
            <a:pPr marL="342900" indent="-342900"/>
            <a:endParaRPr lang="en-GB" sz="1600">
              <a:solidFill>
                <a:schemeClr val="tx1"/>
              </a:solidFill>
            </a:endParaRPr>
          </a:p>
          <a:p>
            <a:pPr marL="342900" indent="-342900">
              <a:buFontTx/>
              <a:buChar char="•"/>
            </a:pPr>
            <a:r>
              <a:rPr lang="en-GB" sz="1600" b="1">
                <a:solidFill>
                  <a:schemeClr val="tx1"/>
                </a:solidFill>
              </a:rPr>
              <a:t>The composition of immigrants was unusual.</a:t>
            </a:r>
          </a:p>
          <a:p>
            <a:pPr marL="342900" indent="-342900"/>
            <a:r>
              <a:rPr lang="en-GB" sz="1600">
                <a:solidFill>
                  <a:schemeClr val="tx1"/>
                </a:solidFill>
              </a:rPr>
              <a:t>	</a:t>
            </a:r>
            <a:r>
              <a:rPr lang="en-GB" sz="1600" b="1">
                <a:solidFill>
                  <a:schemeClr val="hlink"/>
                </a:solidFill>
              </a:rPr>
              <a:t>WHY?</a:t>
            </a:r>
            <a:r>
              <a:rPr lang="en-GB" sz="1600"/>
              <a:t> </a:t>
            </a:r>
            <a:r>
              <a:rPr lang="en-GB" sz="1600">
                <a:solidFill>
                  <a:schemeClr val="tx1"/>
                </a:solidFill>
              </a:rPr>
              <a:t>Less large-scale recruiting, either by companies or the public sector.</a:t>
            </a:r>
          </a:p>
        </p:txBody>
      </p:sp>
      <p:pic>
        <p:nvPicPr>
          <p:cNvPr id="33795" name="Picture 7" descr="1994-7 (Box 16) A crop"/>
          <p:cNvPicPr>
            <a:picLocks noChangeAspect="1" noChangeArrowheads="1"/>
          </p:cNvPicPr>
          <p:nvPr/>
        </p:nvPicPr>
        <p:blipFill>
          <a:blip r:embed="rId3"/>
          <a:srcRect/>
          <a:stretch>
            <a:fillRect/>
          </a:stretch>
        </p:blipFill>
        <p:spPr bwMode="auto">
          <a:xfrm>
            <a:off x="6011863" y="1557338"/>
            <a:ext cx="2668587" cy="3168650"/>
          </a:xfrm>
          <a:prstGeom prst="rect">
            <a:avLst/>
          </a:prstGeom>
          <a:noFill/>
          <a:ln w="9525">
            <a:noFill/>
            <a:miter lim="800000"/>
            <a:headEnd/>
            <a:tailEnd/>
          </a:ln>
        </p:spPr>
      </p:pic>
      <p:sp>
        <p:nvSpPr>
          <p:cNvPr id="33796" name="Text Box 8"/>
          <p:cNvSpPr txBox="1">
            <a:spLocks noChangeArrowheads="1"/>
          </p:cNvSpPr>
          <p:nvPr/>
        </p:nvSpPr>
        <p:spPr bwMode="auto">
          <a:xfrm>
            <a:off x="468313" y="2997200"/>
            <a:ext cx="5183187" cy="366713"/>
          </a:xfrm>
          <a:prstGeom prst="rect">
            <a:avLst/>
          </a:prstGeom>
          <a:noFill/>
          <a:ln w="9525">
            <a:noFill/>
            <a:miter lim="800000"/>
            <a:headEnd/>
            <a:tailEnd/>
          </a:ln>
        </p:spPr>
        <p:txBody>
          <a:bodyPr>
            <a:spAutoFit/>
          </a:bodyPr>
          <a:lstStyle/>
          <a:p>
            <a:pPr>
              <a:spcBef>
                <a:spcPct val="50000"/>
              </a:spcBef>
            </a:pPr>
            <a:endParaRPr lang="en-US"/>
          </a:p>
        </p:txBody>
      </p:sp>
      <p:sp>
        <p:nvSpPr>
          <p:cNvPr id="33797" name="Text Box 11"/>
          <p:cNvSpPr txBox="1">
            <a:spLocks noChangeArrowheads="1"/>
          </p:cNvSpPr>
          <p:nvPr/>
        </p:nvSpPr>
        <p:spPr bwMode="auto">
          <a:xfrm>
            <a:off x="6011863" y="4941888"/>
            <a:ext cx="2665412" cy="641350"/>
          </a:xfrm>
          <a:prstGeom prst="rect">
            <a:avLst/>
          </a:prstGeom>
          <a:solidFill>
            <a:schemeClr val="tx1"/>
          </a:solidFill>
          <a:ln w="9525">
            <a:noFill/>
            <a:miter lim="800000"/>
            <a:headEnd/>
            <a:tailEnd/>
          </a:ln>
        </p:spPr>
        <p:txBody>
          <a:bodyPr>
            <a:spAutoFit/>
          </a:bodyPr>
          <a:lstStyle/>
          <a:p>
            <a:r>
              <a:rPr lang="en-GB"/>
              <a:t>Steelmaking in Sheffield, 1950s</a:t>
            </a:r>
          </a:p>
        </p:txBody>
      </p:sp>
      <p:sp>
        <p:nvSpPr>
          <p:cNvPr id="33798" name="Text Box 8"/>
          <p:cNvSpPr txBox="1">
            <a:spLocks noChangeArrowheads="1"/>
          </p:cNvSpPr>
          <p:nvPr/>
        </p:nvSpPr>
        <p:spPr bwMode="auto">
          <a:xfrm>
            <a:off x="5580063" y="6308725"/>
            <a:ext cx="3238500" cy="274638"/>
          </a:xfrm>
          <a:prstGeom prst="rect">
            <a:avLst/>
          </a:prstGeom>
          <a:noFill/>
          <a:ln w="9525">
            <a:noFill/>
            <a:miter lim="800000"/>
            <a:headEnd/>
            <a:tailEnd/>
          </a:ln>
        </p:spPr>
        <p:txBody>
          <a:bodyPr>
            <a:spAutoFit/>
          </a:bodyPr>
          <a:lstStyle/>
          <a:p>
            <a:pPr algn="r">
              <a:spcBef>
                <a:spcPct val="50000"/>
              </a:spcBef>
            </a:pPr>
            <a:r>
              <a:rPr lang="en-GB" sz="1200" i="1">
                <a:solidFill>
                  <a:schemeClr val="tx1"/>
                </a:solidFill>
              </a:rPr>
              <a:t>Source: FOX collection, Sheffield Archives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468313" y="0"/>
            <a:ext cx="8229600" cy="1143000"/>
          </a:xfrm>
        </p:spPr>
        <p:txBody>
          <a:bodyPr/>
          <a:lstStyle/>
          <a:p>
            <a:r>
              <a:rPr lang="en-GB" b="1" smtClean="0"/>
              <a:t>1951 census of Sheffield</a:t>
            </a:r>
          </a:p>
        </p:txBody>
      </p:sp>
      <p:sp>
        <p:nvSpPr>
          <p:cNvPr id="34822" name="Rectangle 3"/>
          <p:cNvSpPr>
            <a:spLocks noGrp="1" noChangeArrowheads="1"/>
          </p:cNvSpPr>
          <p:nvPr>
            <p:ph type="body" sz="half" idx="1"/>
          </p:nvPr>
        </p:nvSpPr>
        <p:spPr>
          <a:xfrm>
            <a:off x="684213" y="2420938"/>
            <a:ext cx="2736850" cy="3097212"/>
          </a:xfrm>
          <a:solidFill>
            <a:schemeClr val="bg1"/>
          </a:solidFill>
          <a:ln>
            <a:solidFill>
              <a:schemeClr val="tx1"/>
            </a:solidFill>
          </a:ln>
        </p:spPr>
        <p:txBody>
          <a:bodyPr/>
          <a:lstStyle/>
          <a:p>
            <a:r>
              <a:rPr lang="en-GB" sz="1800" smtClean="0"/>
              <a:t>2535 born in Ireland </a:t>
            </a:r>
          </a:p>
          <a:p>
            <a:r>
              <a:rPr lang="en-GB" sz="1800" smtClean="0"/>
              <a:t>1206 born in Poland </a:t>
            </a:r>
          </a:p>
          <a:p>
            <a:r>
              <a:rPr lang="en-GB" sz="1800" smtClean="0"/>
              <a:t>665 born in Germany </a:t>
            </a:r>
          </a:p>
          <a:p>
            <a:r>
              <a:rPr lang="en-GB" sz="1800" smtClean="0"/>
              <a:t>587 born in India</a:t>
            </a:r>
          </a:p>
          <a:p>
            <a:r>
              <a:rPr lang="en-GB" sz="1800" smtClean="0"/>
              <a:t>78 born in Pakistan </a:t>
            </a:r>
          </a:p>
          <a:p>
            <a:r>
              <a:rPr lang="en-GB" sz="1800" smtClean="0"/>
              <a:t>32 born in Jamaica</a:t>
            </a:r>
          </a:p>
          <a:p>
            <a:r>
              <a:rPr lang="en-GB" sz="1800" smtClean="0"/>
              <a:t>Small number of Somalis</a:t>
            </a:r>
          </a:p>
          <a:p>
            <a:r>
              <a:rPr lang="en-GB" sz="1800" smtClean="0"/>
              <a:t>A Jewish population</a:t>
            </a:r>
          </a:p>
          <a:p>
            <a:pPr>
              <a:buFontTx/>
              <a:buNone/>
            </a:pPr>
            <a:endParaRPr lang="en-GB" sz="1800" smtClean="0"/>
          </a:p>
        </p:txBody>
      </p:sp>
      <p:graphicFrame>
        <p:nvGraphicFramePr>
          <p:cNvPr id="34820" name="Object 4"/>
          <p:cNvGraphicFramePr>
            <a:graphicFrameLocks noGrp="1" noChangeAspect="1"/>
          </p:cNvGraphicFramePr>
          <p:nvPr>
            <p:ph sz="half" idx="2"/>
          </p:nvPr>
        </p:nvGraphicFramePr>
        <p:xfrm>
          <a:off x="3995738" y="1773238"/>
          <a:ext cx="4038600" cy="2908300"/>
        </p:xfrm>
        <a:graphic>
          <a:graphicData uri="http://schemas.openxmlformats.org/presentationml/2006/ole">
            <mc:AlternateContent xmlns:mc="http://schemas.openxmlformats.org/markup-compatibility/2006">
              <mc:Choice xmlns:v="urn:schemas-microsoft-com:vml" Requires="v">
                <p:oleObj spid="_x0000_s34821" name="Chart" r:id="rId3" imgW="5210175" imgH="3752850" progId="Excel.Chart.8">
                  <p:embed/>
                </p:oleObj>
              </mc:Choice>
              <mc:Fallback>
                <p:oleObj name="Chart" r:id="rId3" imgW="5210175" imgH="3752850" progId="Excel.Char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773238"/>
                        <a:ext cx="40386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Text Box 7"/>
          <p:cNvSpPr txBox="1">
            <a:spLocks noChangeArrowheads="1"/>
          </p:cNvSpPr>
          <p:nvPr/>
        </p:nvSpPr>
        <p:spPr bwMode="auto">
          <a:xfrm>
            <a:off x="539750" y="1125538"/>
            <a:ext cx="8064500" cy="641350"/>
          </a:xfrm>
          <a:prstGeom prst="rect">
            <a:avLst/>
          </a:prstGeom>
          <a:noFill/>
          <a:ln w="9525">
            <a:noFill/>
            <a:miter lim="800000"/>
            <a:headEnd/>
            <a:tailEnd/>
          </a:ln>
        </p:spPr>
        <p:txBody>
          <a:bodyPr>
            <a:spAutoFit/>
          </a:bodyPr>
          <a:lstStyle/>
          <a:p>
            <a:pPr>
              <a:spcBef>
                <a:spcPct val="50000"/>
              </a:spcBef>
            </a:pPr>
            <a:r>
              <a:rPr lang="en-GB">
                <a:solidFill>
                  <a:schemeClr val="tx1"/>
                </a:solidFill>
              </a:rPr>
              <a:t>The </a:t>
            </a:r>
            <a:r>
              <a:rPr lang="en-GB" b="1">
                <a:solidFill>
                  <a:schemeClr val="tx1"/>
                </a:solidFill>
              </a:rPr>
              <a:t>census</a:t>
            </a:r>
            <a:r>
              <a:rPr lang="en-GB">
                <a:solidFill>
                  <a:schemeClr val="tx1"/>
                </a:solidFill>
              </a:rPr>
              <a:t> collects and records information about the population.  The 1951 census for Sheffield recorded:</a:t>
            </a:r>
          </a:p>
        </p:txBody>
      </p:sp>
      <p:sp>
        <p:nvSpPr>
          <p:cNvPr id="34824" name="Text Box 8"/>
          <p:cNvSpPr txBox="1">
            <a:spLocks noChangeArrowheads="1"/>
          </p:cNvSpPr>
          <p:nvPr/>
        </p:nvSpPr>
        <p:spPr bwMode="auto">
          <a:xfrm>
            <a:off x="7524750" y="3357563"/>
            <a:ext cx="936625"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1400" b="1">
                <a:solidFill>
                  <a:schemeClr val="tx1"/>
                </a:solidFill>
              </a:rPr>
              <a:t>Jamaica</a:t>
            </a:r>
          </a:p>
        </p:txBody>
      </p:sp>
      <p:sp>
        <p:nvSpPr>
          <p:cNvPr id="34825" name="Text Box 9"/>
          <p:cNvSpPr txBox="1">
            <a:spLocks noChangeArrowheads="1"/>
          </p:cNvSpPr>
          <p:nvPr/>
        </p:nvSpPr>
        <p:spPr bwMode="auto">
          <a:xfrm>
            <a:off x="7667625" y="2420938"/>
            <a:ext cx="935038"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1400" b="1">
                <a:solidFill>
                  <a:schemeClr val="tx1"/>
                </a:solidFill>
              </a:rPr>
              <a:t>Pakistan</a:t>
            </a:r>
          </a:p>
        </p:txBody>
      </p:sp>
      <p:sp>
        <p:nvSpPr>
          <p:cNvPr id="34826" name="Text Box 10"/>
          <p:cNvSpPr txBox="1">
            <a:spLocks noChangeArrowheads="1"/>
          </p:cNvSpPr>
          <p:nvPr/>
        </p:nvSpPr>
        <p:spPr bwMode="auto">
          <a:xfrm>
            <a:off x="7596188" y="3933825"/>
            <a:ext cx="649287"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1400" b="1">
                <a:solidFill>
                  <a:schemeClr val="tx1"/>
                </a:solidFill>
              </a:rPr>
              <a:t>India</a:t>
            </a:r>
          </a:p>
        </p:txBody>
      </p:sp>
      <p:sp>
        <p:nvSpPr>
          <p:cNvPr id="34827" name="AutoShape 16"/>
          <p:cNvSpPr>
            <a:spLocks noChangeArrowheads="1"/>
          </p:cNvSpPr>
          <p:nvPr/>
        </p:nvSpPr>
        <p:spPr bwMode="auto">
          <a:xfrm>
            <a:off x="4500563" y="4868863"/>
            <a:ext cx="3168650" cy="1081087"/>
          </a:xfrm>
          <a:prstGeom prst="wedgeRectCallout">
            <a:avLst>
              <a:gd name="adj1" fmla="val -45894"/>
              <a:gd name="adj2" fmla="val 88769"/>
            </a:avLst>
          </a:prstGeom>
          <a:solidFill>
            <a:schemeClr val="hlink"/>
          </a:solidFill>
          <a:ln w="9525" algn="ctr">
            <a:noFill/>
            <a:miter lim="800000"/>
            <a:headEnd/>
            <a:tailEnd/>
          </a:ln>
        </p:spPr>
        <p:txBody>
          <a:bodyPr/>
          <a:lstStyle/>
          <a:p>
            <a:pPr algn="ctr"/>
            <a:endParaRPr lang="en-US"/>
          </a:p>
        </p:txBody>
      </p:sp>
      <p:sp>
        <p:nvSpPr>
          <p:cNvPr id="34828" name="Text Box 14"/>
          <p:cNvSpPr txBox="1">
            <a:spLocks noChangeArrowheads="1"/>
          </p:cNvSpPr>
          <p:nvPr/>
        </p:nvSpPr>
        <p:spPr bwMode="auto">
          <a:xfrm>
            <a:off x="4572000" y="4941888"/>
            <a:ext cx="3024188" cy="915987"/>
          </a:xfrm>
          <a:prstGeom prst="rect">
            <a:avLst/>
          </a:prstGeom>
          <a:solidFill>
            <a:schemeClr val="tx1"/>
          </a:solidFill>
          <a:ln w="9525">
            <a:noFill/>
            <a:miter lim="800000"/>
            <a:headEnd/>
            <a:tailEnd/>
          </a:ln>
        </p:spPr>
        <p:txBody>
          <a:bodyPr>
            <a:spAutoFit/>
          </a:bodyPr>
          <a:lstStyle/>
          <a:p>
            <a:r>
              <a:rPr lang="en-GB"/>
              <a:t>Where did most of Sheffield’s immigrants come from in the 1950s?</a:t>
            </a:r>
          </a:p>
        </p:txBody>
      </p:sp>
      <p:sp>
        <p:nvSpPr>
          <p:cNvPr id="34829" name="Text Box 14"/>
          <p:cNvSpPr txBox="1">
            <a:spLocks noChangeArrowheads="1"/>
          </p:cNvSpPr>
          <p:nvPr/>
        </p:nvSpPr>
        <p:spPr bwMode="auto">
          <a:xfrm>
            <a:off x="323850" y="6381750"/>
            <a:ext cx="8496300"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a:t>
            </a:r>
            <a:r>
              <a:rPr lang="en-GB" sz="1200" i="1">
                <a:solidFill>
                  <a:schemeClr val="tx2"/>
                </a:solidFill>
              </a:rPr>
              <a:t>Migration and Diversity in Sheffield: Past, Present and Future, Prof. Paul White, University of Sheffield, 2006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68313" y="0"/>
            <a:ext cx="8229600" cy="1143000"/>
          </a:xfrm>
        </p:spPr>
        <p:txBody>
          <a:bodyPr/>
          <a:lstStyle/>
          <a:p>
            <a:r>
              <a:rPr lang="en-GB" sz="3000" b="1" smtClean="0"/>
              <a:t>The experience of immigrants, 1955 - 1975</a:t>
            </a:r>
          </a:p>
        </p:txBody>
      </p:sp>
      <p:pic>
        <p:nvPicPr>
          <p:cNvPr id="37890" name="Picture 3"/>
          <p:cNvPicPr>
            <a:picLocks noGrp="1" noChangeAspect="1" noChangeArrowheads="1"/>
          </p:cNvPicPr>
          <p:nvPr>
            <p:ph type="body" idx="1"/>
          </p:nvPr>
        </p:nvPicPr>
        <p:blipFill>
          <a:blip r:embed="rId2">
            <a:lum contrast="24000"/>
          </a:blip>
          <a:srcRect/>
          <a:stretch>
            <a:fillRect/>
          </a:stretch>
        </p:blipFill>
        <p:spPr>
          <a:xfrm>
            <a:off x="1042988" y="1196975"/>
            <a:ext cx="3616325" cy="4752975"/>
          </a:xfrm>
        </p:spPr>
      </p:pic>
      <p:pic>
        <p:nvPicPr>
          <p:cNvPr id="37891" name="Picture 4"/>
          <p:cNvPicPr>
            <a:picLocks noChangeAspect="1" noChangeArrowheads="1"/>
          </p:cNvPicPr>
          <p:nvPr/>
        </p:nvPicPr>
        <p:blipFill>
          <a:blip r:embed="rId3">
            <a:lum contrast="18000"/>
          </a:blip>
          <a:srcRect/>
          <a:stretch>
            <a:fillRect/>
          </a:stretch>
        </p:blipFill>
        <p:spPr bwMode="auto">
          <a:xfrm>
            <a:off x="5076825" y="1196975"/>
            <a:ext cx="3157538" cy="3673475"/>
          </a:xfrm>
          <a:prstGeom prst="rect">
            <a:avLst/>
          </a:prstGeom>
          <a:noFill/>
          <a:ln w="9525">
            <a:noFill/>
            <a:miter lim="800000"/>
            <a:headEnd/>
            <a:tailEnd/>
          </a:ln>
        </p:spPr>
      </p:pic>
      <p:sp>
        <p:nvSpPr>
          <p:cNvPr id="37892" name="Text Box 11"/>
          <p:cNvSpPr txBox="1">
            <a:spLocks noChangeArrowheads="1"/>
          </p:cNvSpPr>
          <p:nvPr/>
        </p:nvSpPr>
        <p:spPr bwMode="auto">
          <a:xfrm>
            <a:off x="5076825" y="5013325"/>
            <a:ext cx="3168650" cy="915988"/>
          </a:xfrm>
          <a:prstGeom prst="rect">
            <a:avLst/>
          </a:prstGeom>
          <a:solidFill>
            <a:schemeClr val="tx1"/>
          </a:solidFill>
          <a:ln w="9525">
            <a:noFill/>
            <a:miter lim="800000"/>
            <a:headEnd/>
            <a:tailEnd/>
          </a:ln>
        </p:spPr>
        <p:txBody>
          <a:bodyPr>
            <a:spAutoFit/>
          </a:bodyPr>
          <a:lstStyle/>
          <a:p>
            <a:r>
              <a:rPr lang="en-GB"/>
              <a:t>Newspaper reports in the 1950s highlight examples of integration in Sheffield.</a:t>
            </a:r>
          </a:p>
        </p:txBody>
      </p:sp>
      <p:sp>
        <p:nvSpPr>
          <p:cNvPr id="37893" name="Text Box 6"/>
          <p:cNvSpPr txBox="1">
            <a:spLocks noChangeArrowheads="1"/>
          </p:cNvSpPr>
          <p:nvPr/>
        </p:nvSpPr>
        <p:spPr bwMode="auto">
          <a:xfrm>
            <a:off x="900113" y="6237288"/>
            <a:ext cx="4391025" cy="274637"/>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1950s, Sheffield Local Studies Library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68313" y="0"/>
            <a:ext cx="8229600" cy="1152525"/>
          </a:xfrm>
        </p:spPr>
        <p:txBody>
          <a:bodyPr/>
          <a:lstStyle/>
          <a:p>
            <a:r>
              <a:rPr lang="en-GB" sz="3600" b="1" smtClean="0"/>
              <a:t>Employment and education</a:t>
            </a:r>
          </a:p>
        </p:txBody>
      </p:sp>
      <p:pic>
        <p:nvPicPr>
          <p:cNvPr id="38914" name="Picture 3"/>
          <p:cNvPicPr>
            <a:picLocks noGrp="1" noChangeAspect="1" noChangeArrowheads="1"/>
          </p:cNvPicPr>
          <p:nvPr>
            <p:ph type="body" idx="1"/>
          </p:nvPr>
        </p:nvPicPr>
        <p:blipFill>
          <a:blip r:embed="rId2">
            <a:lum bright="6000" contrast="18000"/>
          </a:blip>
          <a:srcRect/>
          <a:stretch>
            <a:fillRect/>
          </a:stretch>
        </p:blipFill>
        <p:spPr>
          <a:xfrm>
            <a:off x="827088" y="1196975"/>
            <a:ext cx="4105275" cy="4025900"/>
          </a:xfrm>
        </p:spPr>
      </p:pic>
      <p:pic>
        <p:nvPicPr>
          <p:cNvPr id="38915" name="Picture 6"/>
          <p:cNvPicPr>
            <a:picLocks noChangeAspect="1" noChangeArrowheads="1"/>
          </p:cNvPicPr>
          <p:nvPr/>
        </p:nvPicPr>
        <p:blipFill>
          <a:blip r:embed="rId3"/>
          <a:srcRect/>
          <a:stretch>
            <a:fillRect/>
          </a:stretch>
        </p:blipFill>
        <p:spPr bwMode="auto">
          <a:xfrm>
            <a:off x="5364163" y="3789363"/>
            <a:ext cx="3095625" cy="2460625"/>
          </a:xfrm>
          <a:prstGeom prst="rect">
            <a:avLst/>
          </a:prstGeom>
          <a:noFill/>
          <a:ln w="9525">
            <a:noFill/>
            <a:miter lim="800000"/>
            <a:headEnd/>
            <a:tailEnd/>
          </a:ln>
        </p:spPr>
      </p:pic>
      <p:sp>
        <p:nvSpPr>
          <p:cNvPr id="38916" name="Text Box 11"/>
          <p:cNvSpPr txBox="1">
            <a:spLocks noChangeArrowheads="1"/>
          </p:cNvSpPr>
          <p:nvPr/>
        </p:nvSpPr>
        <p:spPr bwMode="auto">
          <a:xfrm>
            <a:off x="5795963" y="1196975"/>
            <a:ext cx="2663825" cy="2289175"/>
          </a:xfrm>
          <a:prstGeom prst="rect">
            <a:avLst/>
          </a:prstGeom>
          <a:solidFill>
            <a:schemeClr val="tx1"/>
          </a:solidFill>
          <a:ln w="9525">
            <a:noFill/>
            <a:miter lim="800000"/>
            <a:headEnd/>
            <a:tailEnd/>
          </a:ln>
        </p:spPr>
        <p:txBody>
          <a:bodyPr>
            <a:spAutoFit/>
          </a:bodyPr>
          <a:lstStyle/>
          <a:p>
            <a:r>
              <a:rPr lang="en-GB"/>
              <a:t>“Growing up together – nine year old Yvonne Browne from Jamaica, who lives in Scott Road, enjoys her lessons at Firs Hill County Junior School.” (The Sheffield Star, 1958)</a:t>
            </a:r>
          </a:p>
        </p:txBody>
      </p:sp>
      <p:sp>
        <p:nvSpPr>
          <p:cNvPr id="38917" name="Text Box 11"/>
          <p:cNvSpPr txBox="1">
            <a:spLocks noChangeArrowheads="1"/>
          </p:cNvSpPr>
          <p:nvPr/>
        </p:nvSpPr>
        <p:spPr bwMode="auto">
          <a:xfrm>
            <a:off x="1979613" y="4508500"/>
            <a:ext cx="3168650" cy="1739900"/>
          </a:xfrm>
          <a:prstGeom prst="rect">
            <a:avLst/>
          </a:prstGeom>
          <a:solidFill>
            <a:schemeClr val="tx1"/>
          </a:solidFill>
          <a:ln w="9525">
            <a:noFill/>
            <a:miter lim="800000"/>
            <a:headEnd/>
            <a:tailEnd/>
          </a:ln>
        </p:spPr>
        <p:txBody>
          <a:bodyPr>
            <a:spAutoFit/>
          </a:bodyPr>
          <a:lstStyle/>
          <a:p>
            <a:r>
              <a:rPr lang="en-GB"/>
              <a:t>“Working on the buses – these coloured conductors enjoy a brief rest in Castlegate before beginning their next journey.” (The Sheffield Star, 1958)</a:t>
            </a:r>
          </a:p>
        </p:txBody>
      </p:sp>
      <p:sp>
        <p:nvSpPr>
          <p:cNvPr id="38918" name="Text Box 7"/>
          <p:cNvSpPr txBox="1">
            <a:spLocks noChangeArrowheads="1"/>
          </p:cNvSpPr>
          <p:nvPr/>
        </p:nvSpPr>
        <p:spPr bwMode="auto">
          <a:xfrm>
            <a:off x="611188" y="6381750"/>
            <a:ext cx="439102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1950s, Sheffield Local Studies Library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68313" y="0"/>
            <a:ext cx="8229600" cy="1008063"/>
          </a:xfrm>
        </p:spPr>
        <p:txBody>
          <a:bodyPr/>
          <a:lstStyle/>
          <a:p>
            <a:r>
              <a:rPr lang="en-GB" sz="4000" b="1" smtClean="0"/>
              <a:t>Racial tensions</a:t>
            </a:r>
          </a:p>
        </p:txBody>
      </p:sp>
      <p:sp>
        <p:nvSpPr>
          <p:cNvPr id="39938" name="Rectangle 3"/>
          <p:cNvSpPr>
            <a:spLocks noGrp="1" noChangeArrowheads="1"/>
          </p:cNvSpPr>
          <p:nvPr>
            <p:ph type="body" idx="1"/>
          </p:nvPr>
        </p:nvSpPr>
        <p:spPr>
          <a:xfrm>
            <a:off x="3924300" y="3357563"/>
            <a:ext cx="4835525" cy="3024187"/>
          </a:xfrm>
        </p:spPr>
        <p:txBody>
          <a:bodyPr/>
          <a:lstStyle/>
          <a:p>
            <a:pPr>
              <a:lnSpc>
                <a:spcPct val="90000"/>
              </a:lnSpc>
            </a:pPr>
            <a:r>
              <a:rPr lang="en-GB" sz="2000" smtClean="0"/>
              <a:t>Unions complained that immigrants were taking jobs from white people by accepting lower wages.</a:t>
            </a:r>
          </a:p>
          <a:p>
            <a:pPr>
              <a:lnSpc>
                <a:spcPct val="90000"/>
              </a:lnSpc>
            </a:pPr>
            <a:r>
              <a:rPr lang="en-GB" sz="2000" smtClean="0"/>
              <a:t>Some politicians and members of the public argued that many immigrants were coming to Britain, not to work, but to receive generous welfare benefits.</a:t>
            </a:r>
          </a:p>
          <a:p>
            <a:pPr>
              <a:lnSpc>
                <a:spcPct val="90000"/>
              </a:lnSpc>
            </a:pPr>
            <a:r>
              <a:rPr lang="en-GB" sz="2000" smtClean="0"/>
              <a:t>Tensions also developed about education and housing. </a:t>
            </a:r>
          </a:p>
        </p:txBody>
      </p:sp>
      <p:sp>
        <p:nvSpPr>
          <p:cNvPr id="39939" name="Text Box 5"/>
          <p:cNvSpPr txBox="1">
            <a:spLocks noChangeArrowheads="1"/>
          </p:cNvSpPr>
          <p:nvPr/>
        </p:nvSpPr>
        <p:spPr bwMode="auto">
          <a:xfrm>
            <a:off x="468313" y="981075"/>
            <a:ext cx="3240087" cy="5273675"/>
          </a:xfrm>
          <a:prstGeom prst="rect">
            <a:avLst/>
          </a:prstGeom>
          <a:solidFill>
            <a:schemeClr val="tx1"/>
          </a:solidFill>
          <a:ln w="9525">
            <a:noFill/>
            <a:miter lim="800000"/>
            <a:headEnd/>
            <a:tailEnd/>
          </a:ln>
        </p:spPr>
        <p:txBody>
          <a:bodyPr>
            <a:spAutoFit/>
          </a:bodyPr>
          <a:lstStyle/>
          <a:p>
            <a:pPr>
              <a:spcBef>
                <a:spcPct val="50000"/>
              </a:spcBef>
            </a:pPr>
            <a:r>
              <a:rPr lang="en-GB" sz="2000" b="1"/>
              <a:t>For many immigrants, Britain was not as welcoming as they had expected.  Those migrating to Britain often settled in poorer inner-city areas.  White people started to move out and by 1957 the government was concerned about ‘white-flight’ and ‘segregation’ in some of Britain’s major towns and cities.  Tensions developed within white working class communities.</a:t>
            </a:r>
          </a:p>
        </p:txBody>
      </p:sp>
      <p:pic>
        <p:nvPicPr>
          <p:cNvPr id="39940" name="Picture 6"/>
          <p:cNvPicPr>
            <a:picLocks noChangeAspect="1" noChangeArrowheads="1"/>
          </p:cNvPicPr>
          <p:nvPr/>
        </p:nvPicPr>
        <p:blipFill>
          <a:blip r:embed="rId2">
            <a:lum contrast="18000"/>
          </a:blip>
          <a:srcRect/>
          <a:stretch>
            <a:fillRect/>
          </a:stretch>
        </p:blipFill>
        <p:spPr bwMode="auto">
          <a:xfrm rot="502542">
            <a:off x="3995738" y="1341438"/>
            <a:ext cx="4679950" cy="1628775"/>
          </a:xfrm>
          <a:prstGeom prst="rect">
            <a:avLst/>
          </a:prstGeom>
          <a:noFill/>
          <a:ln w="9525">
            <a:solidFill>
              <a:schemeClr val="tx1"/>
            </a:solidFill>
            <a:miter lim="800000"/>
            <a:headEnd/>
            <a:tailEnd/>
          </a:ln>
        </p:spPr>
      </p:pic>
      <p:sp>
        <p:nvSpPr>
          <p:cNvPr id="39941" name="Text Box 6"/>
          <p:cNvSpPr txBox="1">
            <a:spLocks noChangeArrowheads="1"/>
          </p:cNvSpPr>
          <p:nvPr/>
        </p:nvSpPr>
        <p:spPr bwMode="auto">
          <a:xfrm>
            <a:off x="395288" y="6381750"/>
            <a:ext cx="439102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1950s, Sheffield Local Studies Library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68313" y="0"/>
            <a:ext cx="8229600" cy="1143000"/>
          </a:xfrm>
        </p:spPr>
        <p:txBody>
          <a:bodyPr/>
          <a:lstStyle/>
          <a:p>
            <a:r>
              <a:rPr lang="en-GB" sz="4000" b="1" smtClean="0"/>
              <a:t>Problems in Sheffield</a:t>
            </a:r>
          </a:p>
        </p:txBody>
      </p:sp>
      <p:sp>
        <p:nvSpPr>
          <p:cNvPr id="40962" name="Rectangle 3"/>
          <p:cNvSpPr>
            <a:spLocks noGrp="1" noChangeArrowheads="1"/>
          </p:cNvSpPr>
          <p:nvPr>
            <p:ph type="body" idx="1"/>
          </p:nvPr>
        </p:nvSpPr>
        <p:spPr>
          <a:xfrm>
            <a:off x="539750" y="836613"/>
            <a:ext cx="8229600" cy="935037"/>
          </a:xfrm>
        </p:spPr>
        <p:txBody>
          <a:bodyPr/>
          <a:lstStyle/>
          <a:p>
            <a:pPr>
              <a:buFontTx/>
              <a:buNone/>
            </a:pPr>
            <a:r>
              <a:rPr lang="en-GB" b="1" smtClean="0"/>
              <a:t>	</a:t>
            </a:r>
            <a:r>
              <a:rPr lang="en-GB" sz="2000" b="1" smtClean="0"/>
              <a:t>Newspaper reports from Sheffield in the 1950s reveal the worries many had about immigration.</a:t>
            </a:r>
          </a:p>
        </p:txBody>
      </p:sp>
      <p:pic>
        <p:nvPicPr>
          <p:cNvPr id="40963" name="Picture 4"/>
          <p:cNvPicPr>
            <a:picLocks noChangeAspect="1" noChangeArrowheads="1"/>
          </p:cNvPicPr>
          <p:nvPr/>
        </p:nvPicPr>
        <p:blipFill>
          <a:blip r:embed="rId2">
            <a:lum contrast="24000"/>
          </a:blip>
          <a:srcRect/>
          <a:stretch>
            <a:fillRect/>
          </a:stretch>
        </p:blipFill>
        <p:spPr bwMode="auto">
          <a:xfrm rot="-535004">
            <a:off x="539750" y="2205038"/>
            <a:ext cx="4103688" cy="2582862"/>
          </a:xfrm>
          <a:prstGeom prst="rect">
            <a:avLst/>
          </a:prstGeom>
          <a:noFill/>
          <a:ln w="9525">
            <a:solidFill>
              <a:schemeClr val="tx1"/>
            </a:solidFill>
            <a:miter lim="800000"/>
            <a:headEnd/>
            <a:tailEnd/>
          </a:ln>
        </p:spPr>
      </p:pic>
      <p:sp>
        <p:nvSpPr>
          <p:cNvPr id="40964" name="Text Box 11"/>
          <p:cNvSpPr txBox="1">
            <a:spLocks noChangeArrowheads="1"/>
          </p:cNvSpPr>
          <p:nvPr/>
        </p:nvSpPr>
        <p:spPr bwMode="auto">
          <a:xfrm>
            <a:off x="5003800" y="1844675"/>
            <a:ext cx="2305050" cy="1190625"/>
          </a:xfrm>
          <a:prstGeom prst="rect">
            <a:avLst/>
          </a:prstGeom>
          <a:noFill/>
          <a:ln w="9525">
            <a:noFill/>
            <a:miter lim="800000"/>
            <a:headEnd/>
            <a:tailEnd/>
          </a:ln>
        </p:spPr>
        <p:txBody>
          <a:bodyPr>
            <a:spAutoFit/>
          </a:bodyPr>
          <a:lstStyle/>
          <a:p>
            <a:r>
              <a:rPr lang="en-GB">
                <a:solidFill>
                  <a:schemeClr val="tx1"/>
                </a:solidFill>
              </a:rPr>
              <a:t>“Now there is BEWILDERMENT – even FEAR on the part of residents”.</a:t>
            </a:r>
          </a:p>
        </p:txBody>
      </p:sp>
      <p:sp>
        <p:nvSpPr>
          <p:cNvPr id="40965" name="Text Box 11"/>
          <p:cNvSpPr txBox="1">
            <a:spLocks noChangeArrowheads="1"/>
          </p:cNvSpPr>
          <p:nvPr/>
        </p:nvSpPr>
        <p:spPr bwMode="auto">
          <a:xfrm>
            <a:off x="5003800" y="3213100"/>
            <a:ext cx="2305050" cy="2014538"/>
          </a:xfrm>
          <a:prstGeom prst="rect">
            <a:avLst/>
          </a:prstGeom>
          <a:noFill/>
          <a:ln w="9525">
            <a:noFill/>
            <a:miter lim="800000"/>
            <a:headEnd/>
            <a:tailEnd/>
          </a:ln>
        </p:spPr>
        <p:txBody>
          <a:bodyPr>
            <a:spAutoFit/>
          </a:bodyPr>
          <a:lstStyle/>
          <a:p>
            <a:r>
              <a:rPr lang="en-GB">
                <a:solidFill>
                  <a:schemeClr val="tx1"/>
                </a:solidFill>
              </a:rPr>
              <a:t>“A crack doing the rounds in Attercliffe these days runs like this: ‘I was walking along Attercliffe Common and I saw a white man’.”</a:t>
            </a:r>
          </a:p>
        </p:txBody>
      </p:sp>
      <p:sp>
        <p:nvSpPr>
          <p:cNvPr id="40966" name="Text Box 11"/>
          <p:cNvSpPr txBox="1">
            <a:spLocks noChangeArrowheads="1"/>
          </p:cNvSpPr>
          <p:nvPr/>
        </p:nvSpPr>
        <p:spPr bwMode="auto">
          <a:xfrm>
            <a:off x="684213" y="5373688"/>
            <a:ext cx="6624637" cy="915987"/>
          </a:xfrm>
          <a:prstGeom prst="rect">
            <a:avLst/>
          </a:prstGeom>
          <a:noFill/>
          <a:ln w="9525">
            <a:noFill/>
            <a:miter lim="800000"/>
            <a:headEnd/>
            <a:tailEnd/>
          </a:ln>
        </p:spPr>
        <p:txBody>
          <a:bodyPr>
            <a:spAutoFit/>
          </a:bodyPr>
          <a:lstStyle/>
          <a:p>
            <a:r>
              <a:rPr lang="en-GB">
                <a:solidFill>
                  <a:schemeClr val="tx1"/>
                </a:solidFill>
              </a:rPr>
              <a:t>“Rugged Attercliffe people are not the type to worry about such things as colour bar problems but a situation is arising which I found at least bewildering to many.” </a:t>
            </a:r>
          </a:p>
        </p:txBody>
      </p:sp>
      <p:sp>
        <p:nvSpPr>
          <p:cNvPr id="40967" name="Text Box 8"/>
          <p:cNvSpPr txBox="1">
            <a:spLocks noChangeArrowheads="1"/>
          </p:cNvSpPr>
          <p:nvPr/>
        </p:nvSpPr>
        <p:spPr bwMode="auto">
          <a:xfrm>
            <a:off x="539750" y="6453188"/>
            <a:ext cx="4391025" cy="274637"/>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1950s, Sheffield Local Studies Library</a:t>
            </a:r>
          </a:p>
        </p:txBody>
      </p:sp>
      <p:pic>
        <p:nvPicPr>
          <p:cNvPr id="40968" name="Picture 9"/>
          <p:cNvPicPr>
            <a:picLocks noChangeAspect="1" noChangeArrowheads="1"/>
          </p:cNvPicPr>
          <p:nvPr/>
        </p:nvPicPr>
        <p:blipFill>
          <a:blip r:embed="rId3">
            <a:lum contrast="30000"/>
          </a:blip>
          <a:srcRect/>
          <a:stretch>
            <a:fillRect/>
          </a:stretch>
        </p:blipFill>
        <p:spPr bwMode="auto">
          <a:xfrm>
            <a:off x="7524750" y="1557338"/>
            <a:ext cx="1084263" cy="4826000"/>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68313" y="0"/>
            <a:ext cx="8229600" cy="1143000"/>
          </a:xfrm>
        </p:spPr>
        <p:txBody>
          <a:bodyPr/>
          <a:lstStyle/>
          <a:p>
            <a:r>
              <a:rPr lang="en-US" sz="4000" b="1" smtClean="0"/>
              <a:t>Growing social unease</a:t>
            </a:r>
          </a:p>
        </p:txBody>
      </p:sp>
      <p:pic>
        <p:nvPicPr>
          <p:cNvPr id="41986" name="Picture 3"/>
          <p:cNvPicPr>
            <a:picLocks noGrp="1" noChangeAspect="1" noChangeArrowheads="1"/>
          </p:cNvPicPr>
          <p:nvPr>
            <p:ph type="body" idx="1"/>
          </p:nvPr>
        </p:nvPicPr>
        <p:blipFill>
          <a:blip r:embed="rId2"/>
          <a:srcRect/>
          <a:stretch>
            <a:fillRect/>
          </a:stretch>
        </p:blipFill>
        <p:spPr>
          <a:xfrm rot="579829">
            <a:off x="3851275" y="1412875"/>
            <a:ext cx="4824413" cy="1643063"/>
          </a:xfrm>
          <a:ln>
            <a:solidFill>
              <a:schemeClr val="tx1"/>
            </a:solidFill>
          </a:ln>
        </p:spPr>
      </p:pic>
      <p:sp>
        <p:nvSpPr>
          <p:cNvPr id="41987" name="Text Box 11"/>
          <p:cNvSpPr txBox="1">
            <a:spLocks noChangeArrowheads="1"/>
          </p:cNvSpPr>
          <p:nvPr/>
        </p:nvSpPr>
        <p:spPr bwMode="auto">
          <a:xfrm>
            <a:off x="3851275" y="3429000"/>
            <a:ext cx="2376488" cy="2838450"/>
          </a:xfrm>
          <a:prstGeom prst="rect">
            <a:avLst/>
          </a:prstGeom>
          <a:solidFill>
            <a:schemeClr val="tx1"/>
          </a:solidFill>
          <a:ln w="9525">
            <a:noFill/>
            <a:miter lim="800000"/>
            <a:headEnd/>
            <a:tailEnd/>
          </a:ln>
        </p:spPr>
        <p:txBody>
          <a:bodyPr>
            <a:spAutoFit/>
          </a:bodyPr>
          <a:lstStyle/>
          <a:p>
            <a:r>
              <a:rPr lang="en-GB"/>
              <a:t>In 1956 and 1958, Mr Bingham of Sheffield Council of Social Service wrote to the Secretary of State requesting a Colonial Office Welfare Officer to help with inter-racial community work.</a:t>
            </a:r>
          </a:p>
        </p:txBody>
      </p:sp>
      <p:sp>
        <p:nvSpPr>
          <p:cNvPr id="41988" name="Text Box 7"/>
          <p:cNvSpPr txBox="1">
            <a:spLocks noChangeArrowheads="1"/>
          </p:cNvSpPr>
          <p:nvPr/>
        </p:nvSpPr>
        <p:spPr bwMode="auto">
          <a:xfrm>
            <a:off x="395288" y="1125538"/>
            <a:ext cx="3313112" cy="5038725"/>
          </a:xfrm>
          <a:prstGeom prst="rect">
            <a:avLst/>
          </a:prstGeom>
          <a:noFill/>
          <a:ln w="9525">
            <a:noFill/>
            <a:miter lim="800000"/>
            <a:headEnd/>
            <a:tailEnd/>
          </a:ln>
        </p:spPr>
        <p:txBody>
          <a:bodyPr>
            <a:spAutoFit/>
          </a:bodyPr>
          <a:lstStyle/>
          <a:p>
            <a:pPr>
              <a:spcBef>
                <a:spcPct val="50000"/>
              </a:spcBef>
            </a:pPr>
            <a:r>
              <a:rPr lang="en-GB" b="1">
                <a:solidFill>
                  <a:schemeClr val="tx1"/>
                </a:solidFill>
              </a:rPr>
              <a:t>Many of the early immigrants were young men without their families in Britain.  This led to:</a:t>
            </a:r>
          </a:p>
          <a:p>
            <a:pPr>
              <a:spcBef>
                <a:spcPct val="50000"/>
              </a:spcBef>
              <a:buFontTx/>
              <a:buChar char="•"/>
            </a:pPr>
            <a:r>
              <a:rPr lang="en-GB">
                <a:solidFill>
                  <a:schemeClr val="tx1"/>
                </a:solidFill>
              </a:rPr>
              <a:t> A culture of drinking in bars and clubs.</a:t>
            </a:r>
          </a:p>
          <a:p>
            <a:pPr>
              <a:spcBef>
                <a:spcPct val="50000"/>
              </a:spcBef>
              <a:buFontTx/>
              <a:buChar char="•"/>
            </a:pPr>
            <a:r>
              <a:rPr lang="en-GB">
                <a:solidFill>
                  <a:schemeClr val="tx1"/>
                </a:solidFill>
              </a:rPr>
              <a:t> Attacks on immigrants by white working class ‘Teddy Boys’.</a:t>
            </a:r>
          </a:p>
          <a:p>
            <a:pPr>
              <a:spcBef>
                <a:spcPct val="50000"/>
              </a:spcBef>
              <a:buFontTx/>
              <a:buChar char="•"/>
            </a:pPr>
            <a:r>
              <a:rPr lang="en-GB">
                <a:solidFill>
                  <a:schemeClr val="tx1"/>
                </a:solidFill>
              </a:rPr>
              <a:t> Graffiti appealing to ‘Keep Britain White’.</a:t>
            </a:r>
          </a:p>
          <a:p>
            <a:pPr>
              <a:spcBef>
                <a:spcPct val="50000"/>
              </a:spcBef>
              <a:buFontTx/>
              <a:buChar char="•"/>
            </a:pPr>
            <a:r>
              <a:rPr lang="en-GB">
                <a:solidFill>
                  <a:schemeClr val="tx1"/>
                </a:solidFill>
              </a:rPr>
              <a:t> Sensational newspaper reports about the supposed lack of cleanliness, criminal activities and sexual practices of immigrants in Britain.</a:t>
            </a:r>
          </a:p>
        </p:txBody>
      </p:sp>
      <p:sp>
        <p:nvSpPr>
          <p:cNvPr id="41989" name="Text Box 7"/>
          <p:cNvSpPr txBox="1">
            <a:spLocks noChangeArrowheads="1"/>
          </p:cNvSpPr>
          <p:nvPr/>
        </p:nvSpPr>
        <p:spPr bwMode="auto">
          <a:xfrm>
            <a:off x="395288" y="6381750"/>
            <a:ext cx="8064500"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Sources: The Star, 1950s, Sheffield Local Studies Library; PRO/CO1031/2540, </a:t>
            </a:r>
            <a:r>
              <a:rPr lang="en-GB" sz="1200" i="1" u="sng">
                <a:solidFill>
                  <a:srgbClr val="0000FF"/>
                </a:solidFill>
              </a:rPr>
              <a:t>www.movinghere.org.uk</a:t>
            </a:r>
          </a:p>
        </p:txBody>
      </p:sp>
      <p:pic>
        <p:nvPicPr>
          <p:cNvPr id="41990" name="Picture 5"/>
          <p:cNvPicPr>
            <a:picLocks noChangeAspect="1" noChangeArrowheads="1"/>
          </p:cNvPicPr>
          <p:nvPr/>
        </p:nvPicPr>
        <p:blipFill>
          <a:blip r:embed="rId3">
            <a:lum contrast="60000"/>
          </a:blip>
          <a:srcRect l="42610" t="14561" r="21208" b="5707"/>
          <a:stretch>
            <a:fillRect/>
          </a:stretch>
        </p:blipFill>
        <p:spPr bwMode="auto">
          <a:xfrm>
            <a:off x="6372225" y="3644900"/>
            <a:ext cx="2017713" cy="25860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0"/>
            <a:ext cx="8229600" cy="1009650"/>
          </a:xfrm>
        </p:spPr>
        <p:txBody>
          <a:bodyPr/>
          <a:lstStyle/>
          <a:p>
            <a:r>
              <a:rPr lang="en-GB" b="1" smtClean="0"/>
              <a:t>Contemporary voices</a:t>
            </a:r>
          </a:p>
        </p:txBody>
      </p:sp>
      <p:sp>
        <p:nvSpPr>
          <p:cNvPr id="43010" name="Rectangle 3"/>
          <p:cNvSpPr>
            <a:spLocks noGrp="1" noChangeArrowheads="1"/>
          </p:cNvSpPr>
          <p:nvPr>
            <p:ph type="body" idx="1"/>
          </p:nvPr>
        </p:nvSpPr>
        <p:spPr>
          <a:xfrm>
            <a:off x="179388" y="981075"/>
            <a:ext cx="5113337" cy="5400675"/>
          </a:xfrm>
        </p:spPr>
        <p:txBody>
          <a:bodyPr/>
          <a:lstStyle/>
          <a:p>
            <a:pPr>
              <a:buFontTx/>
              <a:buNone/>
            </a:pPr>
            <a:r>
              <a:rPr lang="en-GB" sz="2400" smtClean="0"/>
              <a:t>	</a:t>
            </a:r>
            <a:r>
              <a:rPr lang="en-GB" sz="1900" b="1" smtClean="0"/>
              <a:t>The increasing numbers of Asian immigrants settling in Britain faced additional problems:</a:t>
            </a:r>
          </a:p>
          <a:p>
            <a:endParaRPr lang="en-GB" sz="1900" b="1" smtClean="0"/>
          </a:p>
          <a:p>
            <a:r>
              <a:rPr lang="en-GB" sz="1900" smtClean="0"/>
              <a:t>They often spoke a different language and did not understand English which made the search for jobs difficult.</a:t>
            </a:r>
          </a:p>
          <a:p>
            <a:r>
              <a:rPr lang="en-GB" sz="1900" smtClean="0"/>
              <a:t>They often practiced different religious customs such as arranged marriages and fasting.  This excluded them from many social activities.</a:t>
            </a:r>
          </a:p>
          <a:p>
            <a:endParaRPr lang="en-GB" sz="1900" smtClean="0"/>
          </a:p>
          <a:p>
            <a:pPr>
              <a:buFontTx/>
              <a:buNone/>
            </a:pPr>
            <a:r>
              <a:rPr lang="en-GB" sz="1900" b="1" smtClean="0"/>
              <a:t>	This meant Asian immigrants were more likely to set up their own businesses.  They also bought cheap property to rent out to other immigrants.</a:t>
            </a:r>
          </a:p>
        </p:txBody>
      </p:sp>
      <p:pic>
        <p:nvPicPr>
          <p:cNvPr id="43011" name="Picture 5" descr="silhouette150"/>
          <p:cNvPicPr>
            <a:picLocks noChangeAspect="1" noChangeArrowheads="1"/>
          </p:cNvPicPr>
          <p:nvPr/>
        </p:nvPicPr>
        <p:blipFill>
          <a:blip r:embed="rId4"/>
          <a:srcRect/>
          <a:stretch>
            <a:fillRect/>
          </a:stretch>
        </p:blipFill>
        <p:spPr bwMode="auto">
          <a:xfrm>
            <a:off x="5867400" y="908050"/>
            <a:ext cx="2952750" cy="2592388"/>
          </a:xfrm>
          <a:prstGeom prst="rect">
            <a:avLst/>
          </a:prstGeom>
          <a:noFill/>
          <a:ln w="9525">
            <a:noFill/>
            <a:miter lim="800000"/>
            <a:headEnd/>
            <a:tailEnd/>
          </a:ln>
        </p:spPr>
      </p:pic>
      <p:sp>
        <p:nvSpPr>
          <p:cNvPr id="43012" name="AutoShape 8"/>
          <p:cNvSpPr>
            <a:spLocks noChangeArrowheads="1"/>
          </p:cNvSpPr>
          <p:nvPr/>
        </p:nvSpPr>
        <p:spPr bwMode="auto">
          <a:xfrm>
            <a:off x="5364163" y="1125538"/>
            <a:ext cx="1223962" cy="865187"/>
          </a:xfrm>
          <a:prstGeom prst="wedgeRoundRectCallout">
            <a:avLst>
              <a:gd name="adj1" fmla="val 50907"/>
              <a:gd name="adj2" fmla="val 82111"/>
              <a:gd name="adj3" fmla="val 16667"/>
            </a:avLst>
          </a:prstGeom>
          <a:solidFill>
            <a:schemeClr val="tx1"/>
          </a:solidFill>
          <a:ln w="9525">
            <a:solidFill>
              <a:schemeClr val="tx1"/>
            </a:solidFill>
            <a:miter lim="800000"/>
            <a:headEnd/>
            <a:tailEnd/>
          </a:ln>
        </p:spPr>
        <p:txBody>
          <a:bodyPr/>
          <a:lstStyle/>
          <a:p>
            <a:pPr algn="ctr"/>
            <a:endParaRPr lang="en-US"/>
          </a:p>
        </p:txBody>
      </p:sp>
      <p:sp>
        <p:nvSpPr>
          <p:cNvPr id="43013" name="Text Box 11"/>
          <p:cNvSpPr txBox="1">
            <a:spLocks noChangeArrowheads="1"/>
          </p:cNvSpPr>
          <p:nvPr/>
        </p:nvSpPr>
        <p:spPr bwMode="auto">
          <a:xfrm>
            <a:off x="5724525" y="3789363"/>
            <a:ext cx="3097213" cy="366712"/>
          </a:xfrm>
          <a:prstGeom prst="rect">
            <a:avLst/>
          </a:prstGeom>
          <a:solidFill>
            <a:schemeClr val="tx1"/>
          </a:solidFill>
          <a:ln w="9525">
            <a:noFill/>
            <a:miter lim="800000"/>
            <a:headEnd/>
            <a:tailEnd/>
          </a:ln>
        </p:spPr>
        <p:txBody>
          <a:bodyPr>
            <a:spAutoFit/>
          </a:bodyPr>
          <a:lstStyle/>
          <a:p>
            <a:pPr>
              <a:spcBef>
                <a:spcPct val="50000"/>
              </a:spcBef>
            </a:pPr>
            <a:r>
              <a:rPr lang="en-GB" u="sng"/>
              <a:t>Audio file: Mr Y, Tinsley    </a:t>
            </a:r>
          </a:p>
        </p:txBody>
      </p:sp>
      <p:sp>
        <p:nvSpPr>
          <p:cNvPr id="43014" name="AutoShape 16"/>
          <p:cNvSpPr>
            <a:spLocks noChangeArrowheads="1"/>
          </p:cNvSpPr>
          <p:nvPr/>
        </p:nvSpPr>
        <p:spPr bwMode="auto">
          <a:xfrm>
            <a:off x="5651500" y="4581525"/>
            <a:ext cx="3168650" cy="1223963"/>
          </a:xfrm>
          <a:prstGeom prst="wedgeRectCallout">
            <a:avLst>
              <a:gd name="adj1" fmla="val -46792"/>
              <a:gd name="adj2" fmla="val 64657"/>
            </a:avLst>
          </a:prstGeom>
          <a:solidFill>
            <a:schemeClr val="hlink"/>
          </a:solidFill>
          <a:ln w="9525" algn="ctr">
            <a:noFill/>
            <a:miter lim="800000"/>
            <a:headEnd/>
            <a:tailEnd/>
          </a:ln>
        </p:spPr>
        <p:txBody>
          <a:bodyPr/>
          <a:lstStyle/>
          <a:p>
            <a:pPr algn="ctr"/>
            <a:endParaRPr lang="en-US"/>
          </a:p>
        </p:txBody>
      </p:sp>
      <p:sp>
        <p:nvSpPr>
          <p:cNvPr id="43015" name="Text Box 14"/>
          <p:cNvSpPr txBox="1">
            <a:spLocks noChangeArrowheads="1"/>
          </p:cNvSpPr>
          <p:nvPr/>
        </p:nvSpPr>
        <p:spPr bwMode="auto">
          <a:xfrm>
            <a:off x="5795963" y="4724400"/>
            <a:ext cx="2881312" cy="915988"/>
          </a:xfrm>
          <a:prstGeom prst="rect">
            <a:avLst/>
          </a:prstGeom>
          <a:solidFill>
            <a:schemeClr val="tx1"/>
          </a:solidFill>
          <a:ln w="9525">
            <a:noFill/>
            <a:miter lim="800000"/>
            <a:headEnd/>
            <a:tailEnd/>
          </a:ln>
        </p:spPr>
        <p:txBody>
          <a:bodyPr>
            <a:spAutoFit/>
          </a:bodyPr>
          <a:lstStyle/>
          <a:p>
            <a:r>
              <a:rPr lang="en-GB"/>
              <a:t>What do this interview clip suggest about race relations in Sheffield?</a:t>
            </a:r>
          </a:p>
        </p:txBody>
      </p:sp>
      <p:sp>
        <p:nvSpPr>
          <p:cNvPr id="43016" name="Text Box 15"/>
          <p:cNvSpPr txBox="1">
            <a:spLocks noChangeArrowheads="1"/>
          </p:cNvSpPr>
          <p:nvPr/>
        </p:nvSpPr>
        <p:spPr bwMode="auto">
          <a:xfrm>
            <a:off x="3419475" y="6453188"/>
            <a:ext cx="5400675" cy="274637"/>
          </a:xfrm>
          <a:prstGeom prst="rect">
            <a:avLst/>
          </a:prstGeom>
          <a:noFill/>
          <a:ln w="9525">
            <a:noFill/>
            <a:miter lim="800000"/>
            <a:headEnd/>
            <a:tailEnd/>
          </a:ln>
        </p:spPr>
        <p:txBody>
          <a:bodyPr>
            <a:spAutoFit/>
          </a:bodyPr>
          <a:lstStyle/>
          <a:p>
            <a:pPr algn="r">
              <a:spcBef>
                <a:spcPct val="50000"/>
              </a:spcBef>
            </a:pPr>
            <a:r>
              <a:rPr lang="en-GB" sz="1200" i="1">
                <a:solidFill>
                  <a:schemeClr val="tx1"/>
                </a:solidFill>
              </a:rPr>
              <a:t>Source: Oral history collection, (cassettes 18) Sheffield Local Studies Library</a:t>
            </a:r>
          </a:p>
        </p:txBody>
      </p:sp>
      <p:pic>
        <p:nvPicPr>
          <p:cNvPr id="43018" name="Picture 10">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388350" y="38608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44" fill="hold"/>
                                        <p:tgtEl>
                                          <p:spTgt spid="43018"/>
                                        </p:tgtEl>
                                      </p:cBhvr>
                                    </p:cmd>
                                  </p:childTnLst>
                                </p:cTn>
                              </p:par>
                            </p:childTnLst>
                          </p:cTn>
                        </p:par>
                      </p:childTnLst>
                    </p:cTn>
                  </p:par>
                </p:childTnLst>
              </p:cTn>
              <p:nextCondLst>
                <p:cond evt="onClick" delay="0">
                  <p:tgtEl>
                    <p:spTgt spid="430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301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68313" y="0"/>
            <a:ext cx="8229600" cy="863600"/>
          </a:xfrm>
        </p:spPr>
        <p:txBody>
          <a:bodyPr/>
          <a:lstStyle/>
          <a:p>
            <a:r>
              <a:rPr lang="en-GB" sz="3400" b="1" smtClean="0"/>
              <a:t>What was the immigrant experience?</a:t>
            </a:r>
            <a:r>
              <a:rPr lang="en-GB" smtClean="0"/>
              <a:t> </a:t>
            </a:r>
          </a:p>
        </p:txBody>
      </p:sp>
      <p:sp>
        <p:nvSpPr>
          <p:cNvPr id="44034" name="Rectangle 3"/>
          <p:cNvSpPr>
            <a:spLocks noGrp="1" noChangeArrowheads="1"/>
          </p:cNvSpPr>
          <p:nvPr>
            <p:ph type="body" idx="1"/>
          </p:nvPr>
        </p:nvSpPr>
        <p:spPr>
          <a:xfrm>
            <a:off x="3851275" y="1052513"/>
            <a:ext cx="4968875" cy="5400675"/>
          </a:xfrm>
        </p:spPr>
        <p:txBody>
          <a:bodyPr/>
          <a:lstStyle/>
          <a:p>
            <a:pPr>
              <a:lnSpc>
                <a:spcPct val="90000"/>
              </a:lnSpc>
              <a:buFontTx/>
              <a:buNone/>
            </a:pPr>
            <a:r>
              <a:rPr lang="en-GB" smtClean="0"/>
              <a:t>	</a:t>
            </a:r>
            <a:r>
              <a:rPr lang="en-GB" sz="2000" b="1" smtClean="0"/>
              <a:t>The experiences of many immigrants were often very different:</a:t>
            </a:r>
          </a:p>
          <a:p>
            <a:pPr>
              <a:lnSpc>
                <a:spcPct val="90000"/>
              </a:lnSpc>
              <a:buFontTx/>
              <a:buNone/>
            </a:pPr>
            <a:endParaRPr lang="en-GB" sz="2000" b="1" smtClean="0"/>
          </a:p>
          <a:p>
            <a:pPr>
              <a:lnSpc>
                <a:spcPct val="90000"/>
              </a:lnSpc>
            </a:pPr>
            <a:r>
              <a:rPr lang="en-GB" sz="2000" smtClean="0"/>
              <a:t>Some were highly educated but were forced to take on low-skilled employment as their qualifications were not recognised in Britain.</a:t>
            </a:r>
          </a:p>
          <a:p>
            <a:pPr>
              <a:lnSpc>
                <a:spcPct val="90000"/>
              </a:lnSpc>
              <a:buFontTx/>
              <a:buNone/>
            </a:pPr>
            <a:endParaRPr lang="en-GB" sz="2000" smtClean="0"/>
          </a:p>
          <a:p>
            <a:pPr>
              <a:lnSpc>
                <a:spcPct val="90000"/>
              </a:lnSpc>
            </a:pPr>
            <a:r>
              <a:rPr lang="en-GB" sz="2000" smtClean="0"/>
              <a:t>Many found themselves sharing overcrowded, poor quality housing.</a:t>
            </a:r>
          </a:p>
          <a:p>
            <a:pPr>
              <a:lnSpc>
                <a:spcPct val="90000"/>
              </a:lnSpc>
            </a:pPr>
            <a:endParaRPr lang="en-GB" sz="2000" smtClean="0"/>
          </a:p>
          <a:p>
            <a:pPr>
              <a:lnSpc>
                <a:spcPct val="90000"/>
              </a:lnSpc>
            </a:pPr>
            <a:r>
              <a:rPr lang="en-GB" sz="2000" smtClean="0"/>
              <a:t>They were discriminated against, with signs appearing for accommodation and jobs stating ‘No coloureds’ and ‘No blacks’.</a:t>
            </a:r>
          </a:p>
        </p:txBody>
      </p:sp>
      <p:pic>
        <p:nvPicPr>
          <p:cNvPr id="44035" name="Picture 4"/>
          <p:cNvPicPr>
            <a:picLocks noChangeAspect="1" noChangeArrowheads="1"/>
          </p:cNvPicPr>
          <p:nvPr/>
        </p:nvPicPr>
        <p:blipFill>
          <a:blip r:embed="rId2">
            <a:lum contrast="36000"/>
          </a:blip>
          <a:srcRect/>
          <a:stretch>
            <a:fillRect/>
          </a:stretch>
        </p:blipFill>
        <p:spPr bwMode="auto">
          <a:xfrm rot="-872878">
            <a:off x="611188" y="1341438"/>
            <a:ext cx="2879725" cy="1584325"/>
          </a:xfrm>
          <a:prstGeom prst="rect">
            <a:avLst/>
          </a:prstGeom>
          <a:noFill/>
          <a:ln w="9525">
            <a:solidFill>
              <a:schemeClr val="tx1"/>
            </a:solidFill>
            <a:miter lim="800000"/>
            <a:headEnd/>
            <a:tailEnd/>
          </a:ln>
        </p:spPr>
      </p:pic>
      <p:pic>
        <p:nvPicPr>
          <p:cNvPr id="44036" name="Picture 5"/>
          <p:cNvPicPr>
            <a:picLocks noChangeAspect="1" noChangeArrowheads="1"/>
          </p:cNvPicPr>
          <p:nvPr/>
        </p:nvPicPr>
        <p:blipFill>
          <a:blip r:embed="rId3"/>
          <a:srcRect/>
          <a:stretch>
            <a:fillRect/>
          </a:stretch>
        </p:blipFill>
        <p:spPr bwMode="auto">
          <a:xfrm rot="1020330">
            <a:off x="611188" y="2852738"/>
            <a:ext cx="2879725" cy="1871662"/>
          </a:xfrm>
          <a:prstGeom prst="rect">
            <a:avLst/>
          </a:prstGeom>
          <a:noFill/>
          <a:ln w="9525">
            <a:solidFill>
              <a:schemeClr val="tx1"/>
            </a:solidFill>
            <a:miter lim="800000"/>
            <a:headEnd/>
            <a:tailEnd/>
          </a:ln>
        </p:spPr>
      </p:pic>
      <p:pic>
        <p:nvPicPr>
          <p:cNvPr id="44037" name="Picture 6"/>
          <p:cNvPicPr>
            <a:picLocks noChangeAspect="1" noChangeArrowheads="1"/>
          </p:cNvPicPr>
          <p:nvPr/>
        </p:nvPicPr>
        <p:blipFill>
          <a:blip r:embed="rId4"/>
          <a:srcRect/>
          <a:stretch>
            <a:fillRect/>
          </a:stretch>
        </p:blipFill>
        <p:spPr bwMode="auto">
          <a:xfrm rot="-792018">
            <a:off x="539750" y="4652963"/>
            <a:ext cx="2879725" cy="1420812"/>
          </a:xfrm>
          <a:prstGeom prst="rect">
            <a:avLst/>
          </a:prstGeom>
          <a:noFill/>
          <a:ln w="9525">
            <a:solidFill>
              <a:schemeClr val="tx1"/>
            </a:solidFill>
            <a:miter lim="800000"/>
            <a:headEnd/>
            <a:tailEnd/>
          </a:ln>
        </p:spPr>
      </p:pic>
      <p:sp>
        <p:nvSpPr>
          <p:cNvPr id="44038" name="Text Box 7"/>
          <p:cNvSpPr txBox="1">
            <a:spLocks noChangeArrowheads="1"/>
          </p:cNvSpPr>
          <p:nvPr/>
        </p:nvSpPr>
        <p:spPr bwMode="auto">
          <a:xfrm>
            <a:off x="395288" y="6381750"/>
            <a:ext cx="439102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1950s, Sheffield Local Studies Library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0"/>
            <a:ext cx="8229600" cy="1052513"/>
          </a:xfrm>
        </p:spPr>
        <p:txBody>
          <a:bodyPr/>
          <a:lstStyle/>
          <a:p>
            <a:r>
              <a:rPr lang="en-GB" b="1" smtClean="0"/>
              <a:t>On housing in Sheffield</a:t>
            </a:r>
          </a:p>
        </p:txBody>
      </p:sp>
      <p:sp>
        <p:nvSpPr>
          <p:cNvPr id="45058" name="AutoShape 8"/>
          <p:cNvSpPr>
            <a:spLocks noChangeArrowheads="1"/>
          </p:cNvSpPr>
          <p:nvPr/>
        </p:nvSpPr>
        <p:spPr bwMode="auto">
          <a:xfrm>
            <a:off x="323850" y="981075"/>
            <a:ext cx="1223963" cy="865188"/>
          </a:xfrm>
          <a:prstGeom prst="wedgeRoundRectCallout">
            <a:avLst>
              <a:gd name="adj1" fmla="val 50907"/>
              <a:gd name="adj2" fmla="val 82111"/>
              <a:gd name="adj3" fmla="val 16667"/>
            </a:avLst>
          </a:prstGeom>
          <a:solidFill>
            <a:schemeClr val="tx1"/>
          </a:solidFill>
          <a:ln w="9525">
            <a:solidFill>
              <a:schemeClr val="tx1"/>
            </a:solidFill>
            <a:miter lim="800000"/>
            <a:headEnd/>
            <a:tailEnd/>
          </a:ln>
        </p:spPr>
        <p:txBody>
          <a:bodyPr/>
          <a:lstStyle/>
          <a:p>
            <a:pPr algn="ctr"/>
            <a:endParaRPr lang="en-US"/>
          </a:p>
        </p:txBody>
      </p:sp>
      <p:pic>
        <p:nvPicPr>
          <p:cNvPr id="45059" name="Picture 8" descr="Nos. 59-69, Brunswick Road at the junction with Nottingham Street  "/>
          <p:cNvPicPr>
            <a:picLocks noChangeAspect="1" noChangeArrowheads="1"/>
          </p:cNvPicPr>
          <p:nvPr/>
        </p:nvPicPr>
        <p:blipFill>
          <a:blip r:embed="rId2">
            <a:lum bright="6000" contrast="24000"/>
          </a:blip>
          <a:srcRect/>
          <a:stretch>
            <a:fillRect/>
          </a:stretch>
        </p:blipFill>
        <p:spPr bwMode="auto">
          <a:xfrm>
            <a:off x="5003800" y="1052513"/>
            <a:ext cx="3527425" cy="2255837"/>
          </a:xfrm>
          <a:prstGeom prst="rect">
            <a:avLst/>
          </a:prstGeom>
          <a:noFill/>
          <a:ln w="9525">
            <a:solidFill>
              <a:schemeClr val="tx1"/>
            </a:solidFill>
            <a:miter lim="800000"/>
            <a:headEnd/>
            <a:tailEnd/>
          </a:ln>
        </p:spPr>
      </p:pic>
      <p:sp>
        <p:nvSpPr>
          <p:cNvPr id="45060" name="Text Box 10"/>
          <p:cNvSpPr txBox="1">
            <a:spLocks noChangeArrowheads="1"/>
          </p:cNvSpPr>
          <p:nvPr/>
        </p:nvSpPr>
        <p:spPr bwMode="auto">
          <a:xfrm>
            <a:off x="5003800" y="3429000"/>
            <a:ext cx="3529013" cy="641350"/>
          </a:xfrm>
          <a:prstGeom prst="rect">
            <a:avLst/>
          </a:prstGeom>
          <a:solidFill>
            <a:schemeClr val="tx1"/>
          </a:solidFill>
          <a:ln w="9525">
            <a:noFill/>
            <a:miter lim="800000"/>
            <a:headEnd/>
            <a:tailEnd/>
          </a:ln>
        </p:spPr>
        <p:txBody>
          <a:bodyPr>
            <a:spAutoFit/>
          </a:bodyPr>
          <a:lstStyle/>
          <a:p>
            <a:pPr>
              <a:spcBef>
                <a:spcPct val="50000"/>
              </a:spcBef>
            </a:pPr>
            <a:r>
              <a:rPr lang="en-GB"/>
              <a:t>Terraced housing in Burngreave, Sheffield, 1965</a:t>
            </a:r>
          </a:p>
        </p:txBody>
      </p:sp>
      <p:sp>
        <p:nvSpPr>
          <p:cNvPr id="45061" name="Text Box 11"/>
          <p:cNvSpPr txBox="1">
            <a:spLocks noChangeArrowheads="1"/>
          </p:cNvSpPr>
          <p:nvPr/>
        </p:nvSpPr>
        <p:spPr bwMode="auto">
          <a:xfrm>
            <a:off x="1692275" y="981075"/>
            <a:ext cx="3313113" cy="915988"/>
          </a:xfrm>
          <a:prstGeom prst="rect">
            <a:avLst/>
          </a:prstGeom>
          <a:noFill/>
          <a:ln w="9525">
            <a:noFill/>
            <a:miter lim="800000"/>
            <a:headEnd/>
            <a:tailEnd/>
          </a:ln>
        </p:spPr>
        <p:txBody>
          <a:bodyPr>
            <a:spAutoFit/>
          </a:bodyPr>
          <a:lstStyle/>
          <a:p>
            <a:pPr>
              <a:spcBef>
                <a:spcPct val="50000"/>
              </a:spcBef>
            </a:pPr>
            <a:r>
              <a:rPr lang="en-GB" b="1">
                <a:solidFill>
                  <a:schemeClr val="tx1"/>
                </a:solidFill>
              </a:rPr>
              <a:t>Extracts from interviews with the Kelvin Caribbean Lunch Club, Sheffield:</a:t>
            </a:r>
          </a:p>
        </p:txBody>
      </p:sp>
      <p:sp>
        <p:nvSpPr>
          <p:cNvPr id="45062" name="Text Box 12"/>
          <p:cNvSpPr txBox="1">
            <a:spLocks noChangeArrowheads="1"/>
          </p:cNvSpPr>
          <p:nvPr/>
        </p:nvSpPr>
        <p:spPr bwMode="auto">
          <a:xfrm>
            <a:off x="539750" y="2133600"/>
            <a:ext cx="4319588" cy="2289175"/>
          </a:xfrm>
          <a:prstGeom prst="rect">
            <a:avLst/>
          </a:prstGeom>
          <a:noFill/>
          <a:ln w="9525">
            <a:noFill/>
            <a:miter lim="800000"/>
            <a:headEnd/>
            <a:tailEnd/>
          </a:ln>
        </p:spPr>
        <p:txBody>
          <a:bodyPr>
            <a:spAutoFit/>
          </a:bodyPr>
          <a:lstStyle/>
          <a:p>
            <a:pPr>
              <a:spcBef>
                <a:spcPct val="50000"/>
              </a:spcBef>
            </a:pPr>
            <a:r>
              <a:rPr lang="en-GB">
                <a:solidFill>
                  <a:schemeClr val="tx1"/>
                </a:solidFill>
              </a:rPr>
              <a:t>“I lived in Brunswick Street, Broomhall.  It was terrible.  The digs they were shocking, indescribable.  It didn’t matter how big your family was, you had to live in one room.  It was cold and damp – we ended up in the worst housing.  It’s terrible what we leave behind – my home in Barbados was lovely…”</a:t>
            </a:r>
          </a:p>
        </p:txBody>
      </p:sp>
      <p:sp>
        <p:nvSpPr>
          <p:cNvPr id="45063" name="Text Box 13"/>
          <p:cNvSpPr txBox="1">
            <a:spLocks noChangeArrowheads="1"/>
          </p:cNvSpPr>
          <p:nvPr/>
        </p:nvSpPr>
        <p:spPr bwMode="auto">
          <a:xfrm>
            <a:off x="539750" y="4652963"/>
            <a:ext cx="8064500" cy="1465262"/>
          </a:xfrm>
          <a:prstGeom prst="rect">
            <a:avLst/>
          </a:prstGeom>
          <a:noFill/>
          <a:ln w="9525">
            <a:noFill/>
            <a:miter lim="800000"/>
            <a:headEnd/>
            <a:tailEnd/>
          </a:ln>
        </p:spPr>
        <p:txBody>
          <a:bodyPr>
            <a:spAutoFit/>
          </a:bodyPr>
          <a:lstStyle/>
          <a:p>
            <a:pPr>
              <a:spcBef>
                <a:spcPct val="50000"/>
              </a:spcBef>
            </a:pPr>
            <a:r>
              <a:rPr lang="en-GB">
                <a:solidFill>
                  <a:schemeClr val="tx1"/>
                </a:solidFill>
              </a:rPr>
              <a:t>“The first black man that came to Sheffield bought a house, then all the black people that came here get packed into that house.  One lot of people work all night and another lot in the days, and you share a bed.  That was awful really, because when you were at home it was not only family that slept together but strangers.”</a:t>
            </a:r>
          </a:p>
        </p:txBody>
      </p:sp>
      <p:sp>
        <p:nvSpPr>
          <p:cNvPr id="45064" name="Text Box 7"/>
          <p:cNvSpPr txBox="1">
            <a:spLocks noChangeArrowheads="1"/>
          </p:cNvSpPr>
          <p:nvPr/>
        </p:nvSpPr>
        <p:spPr bwMode="auto">
          <a:xfrm>
            <a:off x="323850" y="6308725"/>
            <a:ext cx="856932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Taste the roughness: Kelvin Caribbean Lunch Club talking memories, 1991, Sheffield Local Studies Library: 325.1 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ChangeArrowheads="1"/>
          </p:cNvSpPr>
          <p:nvPr>
            <p:ph type="title"/>
          </p:nvPr>
        </p:nvSpPr>
        <p:spPr/>
        <p:txBody>
          <a:bodyPr/>
          <a:lstStyle/>
          <a:p>
            <a:pPr eaLnBrk="1" hangingPunct="1"/>
            <a:r>
              <a:rPr lang="en-US" b="1" smtClean="0"/>
              <a:t>What is immigration?</a:t>
            </a:r>
          </a:p>
        </p:txBody>
      </p:sp>
      <p:sp>
        <p:nvSpPr>
          <p:cNvPr id="19458" name="Rectangle 1027"/>
          <p:cNvSpPr>
            <a:spLocks noGrp="1" noChangeArrowheads="1"/>
          </p:cNvSpPr>
          <p:nvPr>
            <p:ph type="body" idx="1"/>
          </p:nvPr>
        </p:nvSpPr>
        <p:spPr>
          <a:xfrm>
            <a:off x="468313" y="1412875"/>
            <a:ext cx="4978400" cy="2808288"/>
          </a:xfrm>
        </p:spPr>
        <p:txBody>
          <a:bodyPr/>
          <a:lstStyle/>
          <a:p>
            <a:pPr eaLnBrk="1" hangingPunct="1"/>
            <a:r>
              <a:rPr lang="en-GB" sz="2400" b="1" smtClean="0"/>
              <a:t>Migration </a:t>
            </a:r>
            <a:r>
              <a:rPr lang="en-GB" sz="2400" smtClean="0"/>
              <a:t>is the movement of people from one place to another.</a:t>
            </a:r>
          </a:p>
          <a:p>
            <a:pPr eaLnBrk="1" hangingPunct="1"/>
            <a:r>
              <a:rPr lang="en-GB" sz="2400" b="1" smtClean="0"/>
              <a:t>Emigration</a:t>
            </a:r>
            <a:r>
              <a:rPr lang="en-GB" sz="2400" smtClean="0"/>
              <a:t> is when someone leaves a country.</a:t>
            </a:r>
            <a:endParaRPr lang="en-GB" sz="2400" b="1" smtClean="0"/>
          </a:p>
          <a:p>
            <a:pPr eaLnBrk="1" hangingPunct="1"/>
            <a:r>
              <a:rPr lang="en-GB" sz="2400" b="1" smtClean="0"/>
              <a:t>Immigration</a:t>
            </a:r>
            <a:r>
              <a:rPr lang="en-GB" sz="2400" smtClean="0"/>
              <a:t> is when someone enters a country.</a:t>
            </a:r>
          </a:p>
        </p:txBody>
      </p:sp>
      <p:pic>
        <p:nvPicPr>
          <p:cNvPr id="19459" name="Picture 4" descr="Winkel_triple_projection_SW"/>
          <p:cNvPicPr>
            <a:picLocks noChangeAspect="1" noChangeArrowheads="1"/>
          </p:cNvPicPr>
          <p:nvPr/>
        </p:nvPicPr>
        <p:blipFill>
          <a:blip r:embed="rId3"/>
          <a:srcRect/>
          <a:stretch>
            <a:fillRect/>
          </a:stretch>
        </p:blipFill>
        <p:spPr bwMode="auto">
          <a:xfrm>
            <a:off x="5292725" y="1484313"/>
            <a:ext cx="3225800" cy="2089150"/>
          </a:xfrm>
          <a:prstGeom prst="rect">
            <a:avLst/>
          </a:prstGeom>
          <a:noFill/>
          <a:ln w="9525">
            <a:noFill/>
            <a:miter lim="800000"/>
            <a:headEnd/>
            <a:tailEnd/>
          </a:ln>
        </p:spPr>
      </p:pic>
      <p:sp>
        <p:nvSpPr>
          <p:cNvPr id="19460" name="Text Box 7"/>
          <p:cNvSpPr txBox="1">
            <a:spLocks noChangeArrowheads="1"/>
          </p:cNvSpPr>
          <p:nvPr/>
        </p:nvSpPr>
        <p:spPr bwMode="auto">
          <a:xfrm>
            <a:off x="468313" y="4292600"/>
            <a:ext cx="8207375" cy="1552575"/>
          </a:xfrm>
          <a:prstGeom prst="rect">
            <a:avLst/>
          </a:prstGeom>
          <a:noFill/>
          <a:ln w="9525">
            <a:noFill/>
            <a:miter lim="800000"/>
            <a:headEnd/>
            <a:tailEnd/>
          </a:ln>
        </p:spPr>
        <p:txBody>
          <a:bodyPr>
            <a:spAutoFit/>
          </a:bodyPr>
          <a:lstStyle/>
          <a:p>
            <a:pPr marL="342900" indent="-342900">
              <a:buFontTx/>
              <a:buChar char="•"/>
            </a:pPr>
            <a:r>
              <a:rPr lang="en-GB" sz="2400">
                <a:solidFill>
                  <a:schemeClr val="tx1"/>
                </a:solidFill>
              </a:rPr>
              <a:t>The reasons for migration can be economic, social, political or environmental.</a:t>
            </a:r>
            <a:endParaRPr lang="en-GB" sz="1000">
              <a:solidFill>
                <a:schemeClr val="tx1"/>
              </a:solidFill>
            </a:endParaRPr>
          </a:p>
          <a:p>
            <a:pPr marL="342900" indent="-342900">
              <a:buFontTx/>
              <a:buChar char="•"/>
            </a:pPr>
            <a:endParaRPr lang="en-GB" sz="2400">
              <a:solidFill>
                <a:schemeClr val="tx1"/>
              </a:solidFill>
            </a:endParaRPr>
          </a:p>
          <a:p>
            <a:pPr marL="342900" indent="-342900">
              <a:buFontTx/>
              <a:buChar char="•"/>
            </a:pPr>
            <a:r>
              <a:rPr lang="en-GB" sz="2400">
                <a:solidFill>
                  <a:schemeClr val="tx1"/>
                </a:solidFill>
              </a:rPr>
              <a:t>Migration usually involves </a:t>
            </a:r>
            <a:r>
              <a:rPr lang="en-GB" sz="2400" b="1">
                <a:solidFill>
                  <a:schemeClr val="tx1"/>
                </a:solidFill>
              </a:rPr>
              <a:t>push</a:t>
            </a:r>
            <a:r>
              <a:rPr lang="en-GB" sz="2400">
                <a:solidFill>
                  <a:schemeClr val="tx1"/>
                </a:solidFill>
              </a:rPr>
              <a:t> and </a:t>
            </a:r>
            <a:r>
              <a:rPr lang="en-GB" sz="2400" b="1">
                <a:solidFill>
                  <a:schemeClr val="tx1"/>
                </a:solidFill>
              </a:rPr>
              <a:t>pull</a:t>
            </a:r>
            <a:r>
              <a:rPr lang="en-GB" sz="2400">
                <a:solidFill>
                  <a:schemeClr val="tx1"/>
                </a:solidFill>
              </a:rPr>
              <a:t> factors.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68313" y="0"/>
            <a:ext cx="8229600" cy="981075"/>
          </a:xfrm>
        </p:spPr>
        <p:txBody>
          <a:bodyPr/>
          <a:lstStyle/>
          <a:p>
            <a:r>
              <a:rPr lang="en-GB" b="1" smtClean="0"/>
              <a:t>On finding work in Sheffield</a:t>
            </a:r>
          </a:p>
        </p:txBody>
      </p:sp>
      <p:sp>
        <p:nvSpPr>
          <p:cNvPr id="46082" name="AutoShape 8"/>
          <p:cNvSpPr>
            <a:spLocks noChangeArrowheads="1"/>
          </p:cNvSpPr>
          <p:nvPr/>
        </p:nvSpPr>
        <p:spPr bwMode="auto">
          <a:xfrm>
            <a:off x="323850" y="981075"/>
            <a:ext cx="1223963" cy="865188"/>
          </a:xfrm>
          <a:prstGeom prst="wedgeRoundRectCallout">
            <a:avLst>
              <a:gd name="adj1" fmla="val 50907"/>
              <a:gd name="adj2" fmla="val 82111"/>
              <a:gd name="adj3" fmla="val 16667"/>
            </a:avLst>
          </a:prstGeom>
          <a:solidFill>
            <a:schemeClr val="tx1"/>
          </a:solidFill>
          <a:ln w="9525">
            <a:solidFill>
              <a:schemeClr val="tx1"/>
            </a:solidFill>
            <a:miter lim="800000"/>
            <a:headEnd/>
            <a:tailEnd/>
          </a:ln>
        </p:spPr>
        <p:txBody>
          <a:bodyPr/>
          <a:lstStyle/>
          <a:p>
            <a:pPr algn="ctr"/>
            <a:endParaRPr lang="en-US"/>
          </a:p>
        </p:txBody>
      </p:sp>
      <p:sp>
        <p:nvSpPr>
          <p:cNvPr id="46083" name="Text Box 5"/>
          <p:cNvSpPr txBox="1">
            <a:spLocks noChangeArrowheads="1"/>
          </p:cNvSpPr>
          <p:nvPr/>
        </p:nvSpPr>
        <p:spPr bwMode="auto">
          <a:xfrm>
            <a:off x="1692275" y="981075"/>
            <a:ext cx="3313113" cy="915988"/>
          </a:xfrm>
          <a:prstGeom prst="rect">
            <a:avLst/>
          </a:prstGeom>
          <a:noFill/>
          <a:ln w="9525">
            <a:noFill/>
            <a:miter lim="800000"/>
            <a:headEnd/>
            <a:tailEnd/>
          </a:ln>
        </p:spPr>
        <p:txBody>
          <a:bodyPr>
            <a:spAutoFit/>
          </a:bodyPr>
          <a:lstStyle/>
          <a:p>
            <a:pPr>
              <a:spcBef>
                <a:spcPct val="50000"/>
              </a:spcBef>
            </a:pPr>
            <a:r>
              <a:rPr lang="en-GB" b="1">
                <a:solidFill>
                  <a:schemeClr val="tx1"/>
                </a:solidFill>
              </a:rPr>
              <a:t>Extracts from interviews with the Kelvin Caribbean Lunch Club, Sheffield:</a:t>
            </a:r>
          </a:p>
        </p:txBody>
      </p:sp>
      <p:pic>
        <p:nvPicPr>
          <p:cNvPr id="46084" name="Picture 7" descr="FBR5"/>
          <p:cNvPicPr>
            <a:picLocks noChangeAspect="1" noChangeArrowheads="1"/>
          </p:cNvPicPr>
          <p:nvPr/>
        </p:nvPicPr>
        <p:blipFill>
          <a:blip r:embed="rId2">
            <a:lum bright="12000"/>
          </a:blip>
          <a:srcRect/>
          <a:stretch>
            <a:fillRect/>
          </a:stretch>
        </p:blipFill>
        <p:spPr bwMode="auto">
          <a:xfrm>
            <a:off x="6156325" y="981075"/>
            <a:ext cx="2492375" cy="3024188"/>
          </a:xfrm>
          <a:prstGeom prst="rect">
            <a:avLst/>
          </a:prstGeom>
          <a:noFill/>
          <a:ln w="9525">
            <a:noFill/>
            <a:miter lim="800000"/>
            <a:headEnd/>
            <a:tailEnd/>
          </a:ln>
        </p:spPr>
      </p:pic>
      <p:sp>
        <p:nvSpPr>
          <p:cNvPr id="46085" name="Text Box 10"/>
          <p:cNvSpPr txBox="1">
            <a:spLocks noChangeArrowheads="1"/>
          </p:cNvSpPr>
          <p:nvPr/>
        </p:nvSpPr>
        <p:spPr bwMode="auto">
          <a:xfrm>
            <a:off x="6156325" y="4149725"/>
            <a:ext cx="2520950" cy="915988"/>
          </a:xfrm>
          <a:prstGeom prst="rect">
            <a:avLst/>
          </a:prstGeom>
          <a:solidFill>
            <a:schemeClr val="tx1"/>
          </a:solidFill>
          <a:ln w="9525">
            <a:noFill/>
            <a:miter lim="800000"/>
            <a:headEnd/>
            <a:tailEnd/>
          </a:ln>
        </p:spPr>
        <p:txBody>
          <a:bodyPr>
            <a:spAutoFit/>
          </a:bodyPr>
          <a:lstStyle/>
          <a:p>
            <a:pPr>
              <a:spcBef>
                <a:spcPct val="50000"/>
              </a:spcBef>
            </a:pPr>
            <a:r>
              <a:rPr lang="en-GB"/>
              <a:t>Firth Brown steelworks, Sheffield, 1950s</a:t>
            </a:r>
          </a:p>
        </p:txBody>
      </p:sp>
      <p:sp>
        <p:nvSpPr>
          <p:cNvPr id="46086" name="Text Box 12"/>
          <p:cNvSpPr txBox="1">
            <a:spLocks noChangeArrowheads="1"/>
          </p:cNvSpPr>
          <p:nvPr/>
        </p:nvSpPr>
        <p:spPr bwMode="auto">
          <a:xfrm>
            <a:off x="468313" y="5084763"/>
            <a:ext cx="8135937" cy="1190625"/>
          </a:xfrm>
          <a:prstGeom prst="rect">
            <a:avLst/>
          </a:prstGeom>
          <a:noFill/>
          <a:ln w="9525">
            <a:noFill/>
            <a:miter lim="800000"/>
            <a:headEnd/>
            <a:tailEnd/>
          </a:ln>
        </p:spPr>
        <p:txBody>
          <a:bodyPr>
            <a:spAutoFit/>
          </a:bodyPr>
          <a:lstStyle/>
          <a:p>
            <a:pPr>
              <a:spcBef>
                <a:spcPct val="50000"/>
              </a:spcBef>
            </a:pPr>
            <a:r>
              <a:rPr lang="en-GB">
                <a:solidFill>
                  <a:schemeClr val="tx1"/>
                </a:solidFill>
              </a:rPr>
              <a:t>“I was working on the stroke unit [at the hospital] with a lot of oldish people.  Sometimes the old people came in and said ‘we don’t want no black body to touch us, all right?’  The Sister would come (she was white) – she say to them ‘she is working for us and if you don’t want her, you don’t want us’.”</a:t>
            </a:r>
          </a:p>
        </p:txBody>
      </p:sp>
      <p:sp>
        <p:nvSpPr>
          <p:cNvPr id="46087" name="Text Box 13"/>
          <p:cNvSpPr txBox="1">
            <a:spLocks noChangeArrowheads="1"/>
          </p:cNvSpPr>
          <p:nvPr/>
        </p:nvSpPr>
        <p:spPr bwMode="auto">
          <a:xfrm>
            <a:off x="539750" y="2133600"/>
            <a:ext cx="5545138" cy="2838450"/>
          </a:xfrm>
          <a:prstGeom prst="rect">
            <a:avLst/>
          </a:prstGeom>
          <a:noFill/>
          <a:ln w="9525">
            <a:noFill/>
            <a:miter lim="800000"/>
            <a:headEnd/>
            <a:tailEnd/>
          </a:ln>
        </p:spPr>
        <p:txBody>
          <a:bodyPr>
            <a:spAutoFit/>
          </a:bodyPr>
          <a:lstStyle/>
          <a:p>
            <a:pPr>
              <a:spcBef>
                <a:spcPct val="50000"/>
              </a:spcBef>
            </a:pPr>
            <a:r>
              <a:rPr lang="en-GB">
                <a:solidFill>
                  <a:schemeClr val="tx1"/>
                </a:solidFill>
              </a:rPr>
              <a:t>“I was working at the rolling mill at Hadfield’s at Vulcan Road.  I was the one coloured man and they do give me a hard time.  They don’t want no coloured man in that mill.  The man in front gave me the steel awkward so that if I ever missed it, it was coming right on me so that I could have been burned up or something.  He gave it me awkward because he wanted me to get browned off so I’d leave the job.  But I survived!  I paid a high price for it but I came out on top.”</a:t>
            </a:r>
          </a:p>
        </p:txBody>
      </p:sp>
      <p:sp>
        <p:nvSpPr>
          <p:cNvPr id="46088" name="Text Box 7"/>
          <p:cNvSpPr txBox="1">
            <a:spLocks noChangeArrowheads="1"/>
          </p:cNvSpPr>
          <p:nvPr/>
        </p:nvSpPr>
        <p:spPr bwMode="auto">
          <a:xfrm>
            <a:off x="323850" y="6453188"/>
            <a:ext cx="8569325" cy="274637"/>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Taste the roughness: Kelvin Caribbean Lunch Club talking memories, 1991, Sheffield Local Studies Library: 325.1 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68313" y="0"/>
            <a:ext cx="8229600" cy="908050"/>
          </a:xfrm>
        </p:spPr>
        <p:txBody>
          <a:bodyPr/>
          <a:lstStyle/>
          <a:p>
            <a:r>
              <a:rPr lang="en-GB" sz="3600" b="1" smtClean="0"/>
              <a:t>On living and socialising in Sheffield</a:t>
            </a:r>
          </a:p>
        </p:txBody>
      </p:sp>
      <p:pic>
        <p:nvPicPr>
          <p:cNvPr id="47106" name="Picture 4"/>
          <p:cNvPicPr>
            <a:picLocks noGrp="1" noChangeAspect="1" noChangeArrowheads="1"/>
          </p:cNvPicPr>
          <p:nvPr>
            <p:ph type="body" idx="1"/>
          </p:nvPr>
        </p:nvPicPr>
        <p:blipFill>
          <a:blip r:embed="rId2">
            <a:lum contrast="18000"/>
          </a:blip>
          <a:srcRect/>
          <a:stretch>
            <a:fillRect/>
          </a:stretch>
        </p:blipFill>
        <p:spPr>
          <a:xfrm>
            <a:off x="5003800" y="1125538"/>
            <a:ext cx="3754438" cy="3032125"/>
          </a:xfrm>
        </p:spPr>
      </p:pic>
      <p:sp>
        <p:nvSpPr>
          <p:cNvPr id="47107" name="AutoShape 8"/>
          <p:cNvSpPr>
            <a:spLocks noChangeArrowheads="1"/>
          </p:cNvSpPr>
          <p:nvPr/>
        </p:nvSpPr>
        <p:spPr bwMode="auto">
          <a:xfrm>
            <a:off x="323850" y="981075"/>
            <a:ext cx="1223963" cy="865188"/>
          </a:xfrm>
          <a:prstGeom prst="wedgeRoundRectCallout">
            <a:avLst>
              <a:gd name="adj1" fmla="val 50907"/>
              <a:gd name="adj2" fmla="val 82111"/>
              <a:gd name="adj3" fmla="val 16667"/>
            </a:avLst>
          </a:prstGeom>
          <a:solidFill>
            <a:schemeClr val="tx1"/>
          </a:solidFill>
          <a:ln w="9525">
            <a:solidFill>
              <a:schemeClr val="tx1"/>
            </a:solidFill>
            <a:miter lim="800000"/>
            <a:headEnd/>
            <a:tailEnd/>
          </a:ln>
        </p:spPr>
        <p:txBody>
          <a:bodyPr/>
          <a:lstStyle/>
          <a:p>
            <a:pPr algn="ctr"/>
            <a:endParaRPr lang="en-US"/>
          </a:p>
        </p:txBody>
      </p:sp>
      <p:sp>
        <p:nvSpPr>
          <p:cNvPr id="47108" name="Text Box 6"/>
          <p:cNvSpPr txBox="1">
            <a:spLocks noChangeArrowheads="1"/>
          </p:cNvSpPr>
          <p:nvPr/>
        </p:nvSpPr>
        <p:spPr bwMode="auto">
          <a:xfrm>
            <a:off x="1692275" y="981075"/>
            <a:ext cx="3313113" cy="915988"/>
          </a:xfrm>
          <a:prstGeom prst="rect">
            <a:avLst/>
          </a:prstGeom>
          <a:noFill/>
          <a:ln w="9525">
            <a:noFill/>
            <a:miter lim="800000"/>
            <a:headEnd/>
            <a:tailEnd/>
          </a:ln>
        </p:spPr>
        <p:txBody>
          <a:bodyPr>
            <a:spAutoFit/>
          </a:bodyPr>
          <a:lstStyle/>
          <a:p>
            <a:pPr>
              <a:spcBef>
                <a:spcPct val="50000"/>
              </a:spcBef>
            </a:pPr>
            <a:r>
              <a:rPr lang="en-GB" b="1">
                <a:solidFill>
                  <a:schemeClr val="tx1"/>
                </a:solidFill>
              </a:rPr>
              <a:t>Extracts from interviews with the Kelvin Caribbean Lunch Club, Sheffield:</a:t>
            </a:r>
          </a:p>
        </p:txBody>
      </p:sp>
      <p:sp>
        <p:nvSpPr>
          <p:cNvPr id="47109" name="Text Box 7"/>
          <p:cNvSpPr txBox="1">
            <a:spLocks noChangeArrowheads="1"/>
          </p:cNvSpPr>
          <p:nvPr/>
        </p:nvSpPr>
        <p:spPr bwMode="auto">
          <a:xfrm>
            <a:off x="5003800" y="4365625"/>
            <a:ext cx="3744913" cy="915988"/>
          </a:xfrm>
          <a:prstGeom prst="rect">
            <a:avLst/>
          </a:prstGeom>
          <a:solidFill>
            <a:schemeClr val="tx1"/>
          </a:solidFill>
          <a:ln w="9525">
            <a:noFill/>
            <a:miter lim="800000"/>
            <a:headEnd/>
            <a:tailEnd/>
          </a:ln>
        </p:spPr>
        <p:txBody>
          <a:bodyPr>
            <a:spAutoFit/>
          </a:bodyPr>
          <a:lstStyle/>
          <a:p>
            <a:pPr>
              <a:spcBef>
                <a:spcPct val="50000"/>
              </a:spcBef>
            </a:pPr>
            <a:r>
              <a:rPr lang="en-GB"/>
              <a:t>Books compiled to record the experiences and memories of first generation Sheffield immigrants.</a:t>
            </a:r>
          </a:p>
        </p:txBody>
      </p:sp>
      <p:sp>
        <p:nvSpPr>
          <p:cNvPr id="47110" name="Text Box 8"/>
          <p:cNvSpPr txBox="1">
            <a:spLocks noChangeArrowheads="1"/>
          </p:cNvSpPr>
          <p:nvPr/>
        </p:nvSpPr>
        <p:spPr bwMode="auto">
          <a:xfrm>
            <a:off x="395288" y="5516563"/>
            <a:ext cx="8280400" cy="1190625"/>
          </a:xfrm>
          <a:prstGeom prst="rect">
            <a:avLst/>
          </a:prstGeom>
          <a:noFill/>
          <a:ln w="9525">
            <a:noFill/>
            <a:miter lim="800000"/>
            <a:headEnd/>
            <a:tailEnd/>
          </a:ln>
        </p:spPr>
        <p:txBody>
          <a:bodyPr>
            <a:spAutoFit/>
          </a:bodyPr>
          <a:lstStyle/>
          <a:p>
            <a:pPr>
              <a:spcBef>
                <a:spcPct val="50000"/>
              </a:spcBef>
            </a:pPr>
            <a:r>
              <a:rPr lang="en-GB">
                <a:solidFill>
                  <a:schemeClr val="tx1"/>
                </a:solidFill>
              </a:rPr>
              <a:t>“I didn’t care what colour his skin was.  You see I’m white, but my husband is coloured.  Years ago we went for a drink, just in the dinner time.  We were asked to leave – ‘we don’t allow no black men in here’ they said.  We had to get up and go.”</a:t>
            </a:r>
          </a:p>
        </p:txBody>
      </p:sp>
      <p:sp>
        <p:nvSpPr>
          <p:cNvPr id="47111" name="Text Box 9"/>
          <p:cNvSpPr txBox="1">
            <a:spLocks noChangeArrowheads="1"/>
          </p:cNvSpPr>
          <p:nvPr/>
        </p:nvSpPr>
        <p:spPr bwMode="auto">
          <a:xfrm>
            <a:off x="395288" y="2205038"/>
            <a:ext cx="4464050" cy="3113087"/>
          </a:xfrm>
          <a:prstGeom prst="rect">
            <a:avLst/>
          </a:prstGeom>
          <a:noFill/>
          <a:ln w="9525">
            <a:noFill/>
            <a:miter lim="800000"/>
            <a:headEnd/>
            <a:tailEnd/>
          </a:ln>
        </p:spPr>
        <p:txBody>
          <a:bodyPr>
            <a:spAutoFit/>
          </a:bodyPr>
          <a:lstStyle/>
          <a:p>
            <a:pPr>
              <a:spcBef>
                <a:spcPct val="50000"/>
              </a:spcBef>
            </a:pPr>
            <a:r>
              <a:rPr lang="en-GB">
                <a:solidFill>
                  <a:schemeClr val="tx1"/>
                </a:solidFill>
              </a:rPr>
              <a:t>“My husband and friends went out to a pub in Attercliffe and called for a drink.  They took back the glasses and saw the bar manager break all four glasses.  They didn’t say nothing.  When they returned their glasses after the second drink the same happened.  After the third drink they broke their own glasses and threw them in the bin and the manager called the police.  The policeman says ‘you better go and find yourself another pub’.”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68313" y="188913"/>
            <a:ext cx="8229600" cy="981075"/>
          </a:xfrm>
        </p:spPr>
        <p:txBody>
          <a:bodyPr/>
          <a:lstStyle/>
          <a:p>
            <a:r>
              <a:rPr lang="en-GB" sz="3600" b="1" smtClean="0"/>
              <a:t>The Notting Hill race riots, 1958</a:t>
            </a:r>
          </a:p>
        </p:txBody>
      </p:sp>
      <p:sp>
        <p:nvSpPr>
          <p:cNvPr id="48130" name="Rectangle 3"/>
          <p:cNvSpPr>
            <a:spLocks noGrp="1" noChangeArrowheads="1"/>
          </p:cNvSpPr>
          <p:nvPr>
            <p:ph type="body" idx="1"/>
          </p:nvPr>
        </p:nvSpPr>
        <p:spPr>
          <a:xfrm>
            <a:off x="250825" y="1268413"/>
            <a:ext cx="8569325" cy="5073650"/>
          </a:xfrm>
        </p:spPr>
        <p:txBody>
          <a:bodyPr/>
          <a:lstStyle/>
          <a:p>
            <a:pPr>
              <a:buFontTx/>
              <a:buNone/>
            </a:pPr>
            <a:r>
              <a:rPr lang="en-GB" smtClean="0"/>
              <a:t>	</a:t>
            </a:r>
            <a:r>
              <a:rPr lang="en-GB" sz="2200" b="1" smtClean="0"/>
              <a:t>Tensions came to a head in Britain in 1958 when there were serious race riots in both Nottingham and London.  The Notting Hill riots in London received widespread media coverage.</a:t>
            </a:r>
          </a:p>
          <a:p>
            <a:pPr>
              <a:buFontTx/>
              <a:buNone/>
            </a:pPr>
            <a:endParaRPr lang="en-GB" sz="2200" smtClean="0"/>
          </a:p>
          <a:p>
            <a:r>
              <a:rPr lang="en-GB" sz="2000" smtClean="0"/>
              <a:t>In Notting Hill, West London by the 1950s there was a strong Caribbean community.</a:t>
            </a:r>
          </a:p>
          <a:p>
            <a:pPr>
              <a:buFontTx/>
              <a:buNone/>
            </a:pPr>
            <a:endParaRPr lang="en-GB" sz="2000" smtClean="0"/>
          </a:p>
          <a:p>
            <a:r>
              <a:rPr lang="en-GB" sz="2000" smtClean="0"/>
              <a:t>Over two weeks in August 1958, hundreds of young white men attacked immigrants with chains, knives and petrol bombs.</a:t>
            </a:r>
          </a:p>
          <a:p>
            <a:endParaRPr lang="en-GB" sz="2000" smtClean="0"/>
          </a:p>
          <a:p>
            <a:r>
              <a:rPr lang="en-GB" sz="2000" smtClean="0"/>
              <a:t>More than 100 white men were arrested as well as some black men who had armed themselves in self-defence.</a:t>
            </a:r>
          </a:p>
          <a:p>
            <a:endParaRPr lang="en-GB" sz="20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68313" y="0"/>
            <a:ext cx="8229600" cy="1052513"/>
          </a:xfrm>
        </p:spPr>
        <p:txBody>
          <a:bodyPr/>
          <a:lstStyle/>
          <a:p>
            <a:r>
              <a:rPr lang="en-GB" b="1" smtClean="0"/>
              <a:t>Aftermath of the riots</a:t>
            </a:r>
          </a:p>
        </p:txBody>
      </p:sp>
      <p:sp>
        <p:nvSpPr>
          <p:cNvPr id="49154" name="Rectangle 3"/>
          <p:cNvSpPr>
            <a:spLocks noGrp="1" noChangeArrowheads="1"/>
          </p:cNvSpPr>
          <p:nvPr>
            <p:ph type="body" idx="1"/>
          </p:nvPr>
        </p:nvSpPr>
        <p:spPr>
          <a:xfrm>
            <a:off x="179388" y="1052513"/>
            <a:ext cx="5616575" cy="5184775"/>
          </a:xfrm>
        </p:spPr>
        <p:txBody>
          <a:bodyPr/>
          <a:lstStyle/>
          <a:p>
            <a:pPr>
              <a:lnSpc>
                <a:spcPct val="80000"/>
              </a:lnSpc>
              <a:buFontTx/>
              <a:buNone/>
            </a:pPr>
            <a:r>
              <a:rPr lang="en-GB" sz="2400" b="1" smtClean="0"/>
              <a:t>	</a:t>
            </a:r>
            <a:r>
              <a:rPr lang="en-GB" sz="2000" b="1" smtClean="0"/>
              <a:t>The Notting Hill riots were a turning point in Britain’s immigration history:</a:t>
            </a:r>
          </a:p>
          <a:p>
            <a:pPr>
              <a:lnSpc>
                <a:spcPct val="80000"/>
              </a:lnSpc>
              <a:buFontTx/>
              <a:buNone/>
            </a:pPr>
            <a:endParaRPr lang="en-GB" sz="2400" b="1" smtClean="0"/>
          </a:p>
          <a:p>
            <a:pPr>
              <a:lnSpc>
                <a:spcPct val="80000"/>
              </a:lnSpc>
            </a:pPr>
            <a:r>
              <a:rPr lang="en-GB" sz="2000" smtClean="0"/>
              <a:t>4,000 immigrants returned to the Caribbean.</a:t>
            </a:r>
          </a:p>
          <a:p>
            <a:pPr>
              <a:lnSpc>
                <a:spcPct val="80000"/>
              </a:lnSpc>
              <a:buFontTx/>
              <a:buNone/>
            </a:pPr>
            <a:endParaRPr lang="en-GB" sz="2000" smtClean="0"/>
          </a:p>
          <a:p>
            <a:pPr>
              <a:lnSpc>
                <a:spcPct val="80000"/>
              </a:lnSpc>
            </a:pPr>
            <a:r>
              <a:rPr lang="en-GB" sz="2000" smtClean="0"/>
              <a:t>The Caribbean governments made an official complaint to the British government.</a:t>
            </a:r>
          </a:p>
          <a:p>
            <a:pPr>
              <a:lnSpc>
                <a:spcPct val="80000"/>
              </a:lnSpc>
              <a:buFontTx/>
              <a:buNone/>
            </a:pPr>
            <a:endParaRPr lang="en-GB" sz="2000" smtClean="0"/>
          </a:p>
          <a:p>
            <a:pPr>
              <a:lnSpc>
                <a:spcPct val="80000"/>
              </a:lnSpc>
            </a:pPr>
            <a:r>
              <a:rPr lang="en-GB" sz="2000" smtClean="0"/>
              <a:t>Public and political opinion became divided.</a:t>
            </a:r>
          </a:p>
          <a:p>
            <a:pPr>
              <a:lnSpc>
                <a:spcPct val="80000"/>
              </a:lnSpc>
              <a:buFontTx/>
              <a:buNone/>
            </a:pPr>
            <a:endParaRPr lang="en-GB" sz="2000" smtClean="0"/>
          </a:p>
          <a:p>
            <a:pPr>
              <a:lnSpc>
                <a:spcPct val="80000"/>
              </a:lnSpc>
            </a:pPr>
            <a:r>
              <a:rPr lang="en-GB" sz="2000" smtClean="0"/>
              <a:t>Immigrant groups in Britain organised themselves into official groups to protect their interests.</a:t>
            </a:r>
          </a:p>
          <a:p>
            <a:pPr>
              <a:lnSpc>
                <a:spcPct val="80000"/>
              </a:lnSpc>
              <a:buFontTx/>
              <a:buNone/>
            </a:pPr>
            <a:endParaRPr lang="en-GB" sz="2000" smtClean="0"/>
          </a:p>
          <a:p>
            <a:pPr>
              <a:lnSpc>
                <a:spcPct val="80000"/>
              </a:lnSpc>
            </a:pPr>
            <a:r>
              <a:rPr lang="en-GB" sz="2000" smtClean="0"/>
              <a:t>Debate increased about the extent of immigration into British inner cities and how to deal with racism.</a:t>
            </a:r>
          </a:p>
        </p:txBody>
      </p:sp>
      <p:sp>
        <p:nvSpPr>
          <p:cNvPr id="49155" name="Text Box 11"/>
          <p:cNvSpPr txBox="1">
            <a:spLocks noChangeArrowheads="1"/>
          </p:cNvSpPr>
          <p:nvPr/>
        </p:nvSpPr>
        <p:spPr bwMode="auto">
          <a:xfrm>
            <a:off x="5867400" y="4508500"/>
            <a:ext cx="2952750" cy="1739900"/>
          </a:xfrm>
          <a:prstGeom prst="rect">
            <a:avLst/>
          </a:prstGeom>
          <a:solidFill>
            <a:schemeClr val="tx1"/>
          </a:solidFill>
          <a:ln w="9525">
            <a:noFill/>
            <a:miter lim="800000"/>
            <a:headEnd/>
            <a:tailEnd/>
          </a:ln>
        </p:spPr>
        <p:txBody>
          <a:bodyPr>
            <a:spAutoFit/>
          </a:bodyPr>
          <a:lstStyle/>
          <a:p>
            <a:r>
              <a:rPr lang="en-GB"/>
              <a:t>The first Notting Hill Carnival was organised in 1959 by Claudia Jones in response to the riots that had happened the previous year.</a:t>
            </a:r>
          </a:p>
        </p:txBody>
      </p:sp>
      <p:pic>
        <p:nvPicPr>
          <p:cNvPr id="49156" name="Picture 6"/>
          <p:cNvPicPr>
            <a:picLocks noChangeAspect="1" noChangeArrowheads="1"/>
          </p:cNvPicPr>
          <p:nvPr/>
        </p:nvPicPr>
        <p:blipFill>
          <a:blip r:embed="rId2"/>
          <a:srcRect/>
          <a:stretch>
            <a:fillRect/>
          </a:stretch>
        </p:blipFill>
        <p:spPr bwMode="auto">
          <a:xfrm>
            <a:off x="5867400" y="1052513"/>
            <a:ext cx="2917825" cy="3311525"/>
          </a:xfrm>
          <a:prstGeom prst="rect">
            <a:avLst/>
          </a:prstGeom>
          <a:noFill/>
          <a:ln w="9525">
            <a:noFill/>
            <a:miter lim="800000"/>
            <a:headEnd/>
            <a:tailEnd/>
          </a:ln>
        </p:spPr>
      </p:pic>
      <p:sp>
        <p:nvSpPr>
          <p:cNvPr id="49157" name="Text Box 7"/>
          <p:cNvSpPr txBox="1">
            <a:spLocks noChangeArrowheads="1"/>
          </p:cNvSpPr>
          <p:nvPr/>
        </p:nvSpPr>
        <p:spPr bwMode="auto">
          <a:xfrm>
            <a:off x="250825" y="6381750"/>
            <a:ext cx="540067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Notting Hill Carnival, 2000 (copyright: Sheffield Archives staff)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8313" y="188913"/>
            <a:ext cx="8229600" cy="981075"/>
          </a:xfrm>
        </p:spPr>
        <p:txBody>
          <a:bodyPr/>
          <a:lstStyle/>
          <a:p>
            <a:r>
              <a:rPr lang="en-GB" sz="3000" b="1" smtClean="0"/>
              <a:t>Debate and discussion: the immigration question is raised</a:t>
            </a:r>
          </a:p>
        </p:txBody>
      </p:sp>
      <p:sp>
        <p:nvSpPr>
          <p:cNvPr id="50178" name="Rectangle 3"/>
          <p:cNvSpPr>
            <a:spLocks noGrp="1" noChangeArrowheads="1"/>
          </p:cNvSpPr>
          <p:nvPr>
            <p:ph type="body" idx="1"/>
          </p:nvPr>
        </p:nvSpPr>
        <p:spPr>
          <a:xfrm>
            <a:off x="3276600" y="1341438"/>
            <a:ext cx="5399088" cy="792162"/>
          </a:xfrm>
          <a:solidFill>
            <a:schemeClr val="hlink"/>
          </a:solidFill>
        </p:spPr>
        <p:txBody>
          <a:bodyPr/>
          <a:lstStyle/>
          <a:p>
            <a:pPr>
              <a:buFontTx/>
              <a:buNone/>
            </a:pPr>
            <a:r>
              <a:rPr lang="en-GB" sz="1800" smtClean="0"/>
              <a:t>	</a:t>
            </a:r>
            <a:r>
              <a:rPr lang="en-GB" sz="1600" b="1" smtClean="0">
                <a:solidFill>
                  <a:schemeClr val="bg1"/>
                </a:solidFill>
              </a:rPr>
              <a:t>The immigrant experience of Britain’s key cities, including Sheffield, was debated in 1958:</a:t>
            </a:r>
          </a:p>
        </p:txBody>
      </p:sp>
      <p:sp>
        <p:nvSpPr>
          <p:cNvPr id="50179" name="Text Box 11"/>
          <p:cNvSpPr txBox="1">
            <a:spLocks noChangeArrowheads="1"/>
          </p:cNvSpPr>
          <p:nvPr/>
        </p:nvSpPr>
        <p:spPr bwMode="auto">
          <a:xfrm>
            <a:off x="468313" y="1412875"/>
            <a:ext cx="2663825" cy="3387725"/>
          </a:xfrm>
          <a:prstGeom prst="rect">
            <a:avLst/>
          </a:prstGeom>
          <a:solidFill>
            <a:schemeClr val="tx1"/>
          </a:solidFill>
          <a:ln w="9525">
            <a:noFill/>
            <a:miter lim="800000"/>
            <a:headEnd/>
            <a:tailEnd/>
          </a:ln>
        </p:spPr>
        <p:txBody>
          <a:bodyPr>
            <a:spAutoFit/>
          </a:bodyPr>
          <a:lstStyle/>
          <a:p>
            <a:pPr marL="342900" indent="-342900"/>
            <a:r>
              <a:rPr lang="en-GB"/>
              <a:t>	After the Notting Hill riots, the British government was faced with two main issues:</a:t>
            </a:r>
          </a:p>
          <a:p>
            <a:pPr marL="342900" indent="-342900"/>
            <a:endParaRPr lang="en-GB"/>
          </a:p>
          <a:p>
            <a:pPr marL="342900" indent="-342900">
              <a:buFontTx/>
              <a:buAutoNum type="arabicPeriod"/>
            </a:pPr>
            <a:r>
              <a:rPr lang="en-GB"/>
              <a:t> The number of immigrants entering Britain</a:t>
            </a:r>
          </a:p>
          <a:p>
            <a:pPr marL="342900" indent="-342900">
              <a:buFontTx/>
              <a:buAutoNum type="arabicPeriod"/>
            </a:pPr>
            <a:endParaRPr lang="en-GB"/>
          </a:p>
          <a:p>
            <a:pPr marL="342900" indent="-342900">
              <a:buFontTx/>
              <a:buAutoNum type="arabicPeriod"/>
            </a:pPr>
            <a:r>
              <a:rPr lang="en-GB"/>
              <a:t> Ways of tackling racial discrimination</a:t>
            </a:r>
          </a:p>
        </p:txBody>
      </p:sp>
      <p:sp>
        <p:nvSpPr>
          <p:cNvPr id="50180" name="AutoShape 7"/>
          <p:cNvSpPr>
            <a:spLocks noChangeArrowheads="1"/>
          </p:cNvSpPr>
          <p:nvPr/>
        </p:nvSpPr>
        <p:spPr bwMode="auto">
          <a:xfrm>
            <a:off x="468313" y="4797425"/>
            <a:ext cx="3959225" cy="1800225"/>
          </a:xfrm>
          <a:prstGeom prst="rightArrow">
            <a:avLst>
              <a:gd name="adj1" fmla="val 50000"/>
              <a:gd name="adj2" fmla="val 54982"/>
            </a:avLst>
          </a:prstGeom>
          <a:solidFill>
            <a:schemeClr val="hlink"/>
          </a:solidFill>
          <a:ln w="9525">
            <a:solidFill>
              <a:schemeClr val="tx1"/>
            </a:solidFill>
            <a:miter lim="800000"/>
            <a:headEnd/>
            <a:tailEnd/>
          </a:ln>
        </p:spPr>
        <p:txBody>
          <a:bodyPr wrap="none" anchor="ctr"/>
          <a:lstStyle/>
          <a:p>
            <a:endParaRPr lang="en-US"/>
          </a:p>
        </p:txBody>
      </p:sp>
      <p:sp>
        <p:nvSpPr>
          <p:cNvPr id="50181" name="Text Box 9"/>
          <p:cNvSpPr txBox="1">
            <a:spLocks noChangeArrowheads="1"/>
          </p:cNvSpPr>
          <p:nvPr/>
        </p:nvSpPr>
        <p:spPr bwMode="auto">
          <a:xfrm>
            <a:off x="468313" y="5300663"/>
            <a:ext cx="3600450" cy="825500"/>
          </a:xfrm>
          <a:prstGeom prst="rect">
            <a:avLst/>
          </a:prstGeom>
          <a:noFill/>
          <a:ln w="9525">
            <a:noFill/>
            <a:miter lim="800000"/>
            <a:headEnd/>
            <a:tailEnd/>
          </a:ln>
        </p:spPr>
        <p:txBody>
          <a:bodyPr>
            <a:spAutoFit/>
          </a:bodyPr>
          <a:lstStyle/>
          <a:p>
            <a:pPr>
              <a:spcBef>
                <a:spcPct val="50000"/>
              </a:spcBef>
            </a:pPr>
            <a:r>
              <a:rPr lang="en-GB" sz="1600" b="1"/>
              <a:t>Extracts from the House of Lords debate on colour prejudice and violence, 1958</a:t>
            </a:r>
          </a:p>
        </p:txBody>
      </p:sp>
      <p:sp>
        <p:nvSpPr>
          <p:cNvPr id="50182" name="Text Box 11"/>
          <p:cNvSpPr txBox="1">
            <a:spLocks noChangeArrowheads="1"/>
          </p:cNvSpPr>
          <p:nvPr/>
        </p:nvSpPr>
        <p:spPr bwMode="auto">
          <a:xfrm>
            <a:off x="3203575" y="2205038"/>
            <a:ext cx="5545138" cy="2565400"/>
          </a:xfrm>
          <a:prstGeom prst="rect">
            <a:avLst/>
          </a:prstGeom>
          <a:noFill/>
          <a:ln w="9525">
            <a:noFill/>
            <a:miter lim="800000"/>
            <a:headEnd/>
            <a:tailEnd/>
          </a:ln>
        </p:spPr>
        <p:txBody>
          <a:bodyPr>
            <a:spAutoFit/>
          </a:bodyPr>
          <a:lstStyle/>
          <a:p>
            <a:pPr>
              <a:spcBef>
                <a:spcPct val="50000"/>
              </a:spcBef>
            </a:pPr>
            <a:r>
              <a:rPr lang="en-GB">
                <a:solidFill>
                  <a:schemeClr val="tx1"/>
                </a:solidFill>
              </a:rPr>
              <a:t>“The recent wave of immigrants coincided with a fall in employment in Sheffield, and for most of these immigrants there have been, and still are, no jobs.”</a:t>
            </a:r>
          </a:p>
          <a:p>
            <a:pPr>
              <a:spcBef>
                <a:spcPct val="50000"/>
              </a:spcBef>
            </a:pPr>
            <a:r>
              <a:rPr lang="en-GB">
                <a:solidFill>
                  <a:schemeClr val="tx1"/>
                </a:solidFill>
              </a:rPr>
              <a:t>“I heard charges of discrimination against coloured people in labour exchanges.”</a:t>
            </a:r>
          </a:p>
          <a:p>
            <a:pPr>
              <a:spcBef>
                <a:spcPct val="50000"/>
              </a:spcBef>
            </a:pPr>
            <a:r>
              <a:rPr lang="en-GB">
                <a:solidFill>
                  <a:schemeClr val="tx1"/>
                </a:solidFill>
              </a:rPr>
              <a:t>“There have been cases of young hooligans coming into the district with bicycle chains looking for coloured people to attack.”</a:t>
            </a:r>
            <a:endParaRPr lang="en-GB"/>
          </a:p>
        </p:txBody>
      </p:sp>
      <p:sp>
        <p:nvSpPr>
          <p:cNvPr id="50183" name="Text Box 12"/>
          <p:cNvSpPr txBox="1">
            <a:spLocks noChangeArrowheads="1"/>
          </p:cNvSpPr>
          <p:nvPr/>
        </p:nvSpPr>
        <p:spPr bwMode="auto">
          <a:xfrm>
            <a:off x="4356100" y="4797425"/>
            <a:ext cx="4464050" cy="1878013"/>
          </a:xfrm>
          <a:prstGeom prst="rect">
            <a:avLst/>
          </a:prstGeom>
          <a:noFill/>
          <a:ln w="9525">
            <a:noFill/>
            <a:miter lim="800000"/>
            <a:headEnd/>
            <a:tailEnd/>
          </a:ln>
        </p:spPr>
        <p:txBody>
          <a:bodyPr>
            <a:spAutoFit/>
          </a:bodyPr>
          <a:lstStyle/>
          <a:p>
            <a:pPr>
              <a:spcBef>
                <a:spcPct val="50000"/>
              </a:spcBef>
            </a:pPr>
            <a:r>
              <a:rPr lang="en-GB">
                <a:solidFill>
                  <a:schemeClr val="tx1"/>
                </a:solidFill>
              </a:rPr>
              <a:t>“More should be done at the [other] end to inform potential immigrants of conditions and openings available in the UK.”</a:t>
            </a:r>
          </a:p>
          <a:p>
            <a:pPr>
              <a:spcBef>
                <a:spcPct val="50000"/>
              </a:spcBef>
            </a:pPr>
            <a:r>
              <a:rPr lang="en-GB">
                <a:solidFill>
                  <a:schemeClr val="tx1"/>
                </a:solidFill>
              </a:rPr>
              <a:t>“Earlier than eighteen months ago there was, in fact, no colour problem whatever in Sheffield.” </a:t>
            </a:r>
          </a:p>
        </p:txBody>
      </p:sp>
      <p:sp>
        <p:nvSpPr>
          <p:cNvPr id="50184" name="Text Box 14"/>
          <p:cNvSpPr txBox="1">
            <a:spLocks noChangeArrowheads="1"/>
          </p:cNvSpPr>
          <p:nvPr/>
        </p:nvSpPr>
        <p:spPr bwMode="auto">
          <a:xfrm>
            <a:off x="250825" y="6381750"/>
            <a:ext cx="2952750"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HL Deb 19 Nov, 1958</a:t>
            </a:r>
            <a:r>
              <a:rPr lang="en-GB" sz="1200">
                <a:solidFill>
                  <a:schemeClr val="tx1"/>
                </a:solidFill>
              </a:rPr>
              <a:t> </a:t>
            </a:r>
            <a:r>
              <a:rPr lang="en-GB" sz="1200" i="1">
                <a:solidFill>
                  <a:schemeClr val="tx1"/>
                </a:solidFill>
              </a:rPr>
              <a:t>(Hansard)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68313" y="115888"/>
            <a:ext cx="8229600" cy="922337"/>
          </a:xfrm>
        </p:spPr>
        <p:txBody>
          <a:bodyPr/>
          <a:lstStyle/>
          <a:p>
            <a:r>
              <a:rPr lang="en-GB" sz="4000" b="1" smtClean="0"/>
              <a:t>Controlling the numbers</a:t>
            </a:r>
            <a:endParaRPr lang="en-US" sz="4000" b="1" smtClean="0"/>
          </a:p>
        </p:txBody>
      </p:sp>
      <p:pic>
        <p:nvPicPr>
          <p:cNvPr id="51202" name="Picture 3"/>
          <p:cNvPicPr>
            <a:picLocks noGrp="1" noChangeAspect="1" noChangeArrowheads="1"/>
          </p:cNvPicPr>
          <p:nvPr>
            <p:ph type="body" idx="1"/>
          </p:nvPr>
        </p:nvPicPr>
        <p:blipFill>
          <a:blip r:embed="rId2">
            <a:lum contrast="12000"/>
          </a:blip>
          <a:srcRect/>
          <a:stretch>
            <a:fillRect/>
          </a:stretch>
        </p:blipFill>
        <p:spPr>
          <a:xfrm>
            <a:off x="3132138" y="1052513"/>
            <a:ext cx="5543550" cy="2257425"/>
          </a:xfrm>
          <a:ln>
            <a:solidFill>
              <a:schemeClr val="tx1"/>
            </a:solidFill>
          </a:ln>
        </p:spPr>
      </p:pic>
      <p:sp>
        <p:nvSpPr>
          <p:cNvPr id="51203" name="Text Box 4"/>
          <p:cNvSpPr txBox="1">
            <a:spLocks noChangeArrowheads="1"/>
          </p:cNvSpPr>
          <p:nvPr/>
        </p:nvSpPr>
        <p:spPr bwMode="auto">
          <a:xfrm>
            <a:off x="468313" y="981075"/>
            <a:ext cx="2376487" cy="2838450"/>
          </a:xfrm>
          <a:prstGeom prst="rect">
            <a:avLst/>
          </a:prstGeom>
          <a:noFill/>
          <a:ln w="9525">
            <a:noFill/>
            <a:miter lim="800000"/>
            <a:headEnd/>
            <a:tailEnd/>
          </a:ln>
        </p:spPr>
        <p:txBody>
          <a:bodyPr>
            <a:spAutoFit/>
          </a:bodyPr>
          <a:lstStyle/>
          <a:p>
            <a:pPr>
              <a:spcBef>
                <a:spcPct val="50000"/>
              </a:spcBef>
            </a:pPr>
            <a:r>
              <a:rPr lang="en-GB">
                <a:solidFill>
                  <a:schemeClr val="tx1"/>
                </a:solidFill>
              </a:rPr>
              <a:t>In 1961 there was a sudden increase in immigration to Britain.  This was partly due to fears that the British government was preparing to limit the numbers allowed into the country.   </a:t>
            </a:r>
            <a:endParaRPr lang="en-GB"/>
          </a:p>
        </p:txBody>
      </p:sp>
      <p:pic>
        <p:nvPicPr>
          <p:cNvPr id="51204" name="Picture 5"/>
          <p:cNvPicPr>
            <a:picLocks noChangeAspect="1" noChangeArrowheads="1"/>
          </p:cNvPicPr>
          <p:nvPr/>
        </p:nvPicPr>
        <p:blipFill>
          <a:blip r:embed="rId3">
            <a:lum contrast="24000"/>
          </a:blip>
          <a:srcRect/>
          <a:stretch>
            <a:fillRect/>
          </a:stretch>
        </p:blipFill>
        <p:spPr bwMode="auto">
          <a:xfrm>
            <a:off x="3132138" y="3644900"/>
            <a:ext cx="3240087" cy="2305050"/>
          </a:xfrm>
          <a:prstGeom prst="rect">
            <a:avLst/>
          </a:prstGeom>
          <a:noFill/>
          <a:ln w="9525">
            <a:solidFill>
              <a:schemeClr val="tx1"/>
            </a:solidFill>
            <a:miter lim="800000"/>
            <a:headEnd/>
            <a:tailEnd/>
          </a:ln>
        </p:spPr>
      </p:pic>
      <p:sp>
        <p:nvSpPr>
          <p:cNvPr id="51205" name="Text Box 6"/>
          <p:cNvSpPr txBox="1">
            <a:spLocks noChangeArrowheads="1"/>
          </p:cNvSpPr>
          <p:nvPr/>
        </p:nvSpPr>
        <p:spPr bwMode="auto">
          <a:xfrm>
            <a:off x="395288" y="6381750"/>
            <a:ext cx="561657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Sheffield Telegraph, 1950s – 1960s, Sheffield Local Studies Library</a:t>
            </a:r>
          </a:p>
        </p:txBody>
      </p:sp>
      <p:pic>
        <p:nvPicPr>
          <p:cNvPr id="51206" name="Picture 7"/>
          <p:cNvPicPr>
            <a:picLocks noChangeAspect="1" noChangeArrowheads="1"/>
          </p:cNvPicPr>
          <p:nvPr/>
        </p:nvPicPr>
        <p:blipFill>
          <a:blip r:embed="rId4">
            <a:lum bright="6000" contrast="18000"/>
          </a:blip>
          <a:srcRect/>
          <a:stretch>
            <a:fillRect/>
          </a:stretch>
        </p:blipFill>
        <p:spPr bwMode="auto">
          <a:xfrm>
            <a:off x="539750" y="4076700"/>
            <a:ext cx="2305050" cy="1871663"/>
          </a:xfrm>
          <a:prstGeom prst="rect">
            <a:avLst/>
          </a:prstGeom>
          <a:noFill/>
          <a:ln w="9525">
            <a:solidFill>
              <a:schemeClr val="tx1"/>
            </a:solidFill>
            <a:miter lim="800000"/>
            <a:headEnd/>
            <a:tailEnd/>
          </a:ln>
        </p:spPr>
      </p:pic>
      <p:sp>
        <p:nvSpPr>
          <p:cNvPr id="51207" name="Text Box 9"/>
          <p:cNvSpPr txBox="1">
            <a:spLocks noChangeArrowheads="1"/>
          </p:cNvSpPr>
          <p:nvPr/>
        </p:nvSpPr>
        <p:spPr bwMode="auto">
          <a:xfrm>
            <a:off x="6588125" y="3644900"/>
            <a:ext cx="2087563" cy="2292350"/>
          </a:xfrm>
          <a:prstGeom prst="rect">
            <a:avLst/>
          </a:prstGeom>
          <a:solidFill>
            <a:schemeClr val="tx1"/>
          </a:solidFill>
          <a:ln w="9525">
            <a:noFill/>
            <a:miter lim="800000"/>
            <a:headEnd/>
            <a:tailEnd/>
          </a:ln>
        </p:spPr>
        <p:txBody>
          <a:bodyPr>
            <a:spAutoFit/>
          </a:bodyPr>
          <a:lstStyle/>
          <a:p>
            <a:pPr>
              <a:spcBef>
                <a:spcPct val="50000"/>
              </a:spcBef>
            </a:pPr>
            <a:r>
              <a:rPr lang="en-GB" sz="1600" b="1"/>
              <a:t>Newspaper reports in the </a:t>
            </a:r>
            <a:r>
              <a:rPr lang="en-GB" sz="1600" b="1" i="1"/>
              <a:t>Sheffield Telegraph</a:t>
            </a:r>
            <a:r>
              <a:rPr lang="en-GB" sz="1600" b="1"/>
              <a:t> from the late 1950s/early 1960s reflect the growing pressure on the government to restrict immigration.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68313" y="188913"/>
            <a:ext cx="8229600" cy="720725"/>
          </a:xfrm>
        </p:spPr>
        <p:txBody>
          <a:bodyPr/>
          <a:lstStyle/>
          <a:p>
            <a:r>
              <a:rPr lang="en-GB" sz="4000" b="1" smtClean="0"/>
              <a:t>Laws to control immigration</a:t>
            </a:r>
          </a:p>
        </p:txBody>
      </p:sp>
      <p:sp>
        <p:nvSpPr>
          <p:cNvPr id="52226" name="Rectangle 3"/>
          <p:cNvSpPr>
            <a:spLocks noGrp="1" noChangeArrowheads="1"/>
          </p:cNvSpPr>
          <p:nvPr>
            <p:ph type="body" idx="1"/>
          </p:nvPr>
        </p:nvSpPr>
        <p:spPr>
          <a:xfrm>
            <a:off x="3635375" y="1052513"/>
            <a:ext cx="4967288" cy="2089150"/>
          </a:xfrm>
        </p:spPr>
        <p:txBody>
          <a:bodyPr/>
          <a:lstStyle/>
          <a:p>
            <a:pPr>
              <a:buFontTx/>
              <a:buNone/>
            </a:pPr>
            <a:r>
              <a:rPr lang="en-GB" sz="2000" b="1" smtClean="0"/>
              <a:t>	Commonwealth Immigrants Act 1962 </a:t>
            </a:r>
            <a:r>
              <a:rPr lang="en-GB" sz="2000" smtClean="0"/>
              <a:t>– meant that immigrants from the former British colonies had to have a pre-arranged job before entering Britain, or have special skills required by the British economy.</a:t>
            </a:r>
            <a:r>
              <a:rPr lang="en-GB" sz="2400" b="1" smtClean="0">
                <a:solidFill>
                  <a:schemeClr val="bg1"/>
                </a:solidFill>
              </a:rPr>
              <a:t>  </a:t>
            </a:r>
          </a:p>
        </p:txBody>
      </p:sp>
      <p:pic>
        <p:nvPicPr>
          <p:cNvPr id="52227" name="Picture 7" descr="9792097-rubber-stamp-with-word-passed"/>
          <p:cNvPicPr>
            <a:picLocks noChangeAspect="1" noChangeArrowheads="1"/>
          </p:cNvPicPr>
          <p:nvPr/>
        </p:nvPicPr>
        <p:blipFill>
          <a:blip r:embed="rId2">
            <a:lum bright="6000" contrast="78000"/>
          </a:blip>
          <a:srcRect/>
          <a:stretch>
            <a:fillRect/>
          </a:stretch>
        </p:blipFill>
        <p:spPr bwMode="auto">
          <a:xfrm>
            <a:off x="539750" y="1052513"/>
            <a:ext cx="2952750" cy="2016125"/>
          </a:xfrm>
          <a:prstGeom prst="rect">
            <a:avLst/>
          </a:prstGeom>
          <a:noFill/>
          <a:ln w="9525">
            <a:solidFill>
              <a:schemeClr val="tx1"/>
            </a:solidFill>
            <a:miter lim="800000"/>
            <a:headEnd/>
            <a:tailEnd/>
          </a:ln>
        </p:spPr>
      </p:pic>
      <p:sp>
        <p:nvSpPr>
          <p:cNvPr id="52228" name="Rectangle 8"/>
          <p:cNvSpPr>
            <a:spLocks noChangeArrowheads="1"/>
          </p:cNvSpPr>
          <p:nvPr/>
        </p:nvSpPr>
        <p:spPr bwMode="auto">
          <a:xfrm>
            <a:off x="0" y="3357563"/>
            <a:ext cx="6659563" cy="1152525"/>
          </a:xfrm>
          <a:prstGeom prst="rect">
            <a:avLst/>
          </a:prstGeom>
          <a:noFill/>
          <a:ln w="9525">
            <a:noFill/>
            <a:miter lim="800000"/>
            <a:headEnd/>
            <a:tailEnd/>
          </a:ln>
        </p:spPr>
        <p:txBody>
          <a:bodyPr/>
          <a:lstStyle/>
          <a:p>
            <a:pPr marL="342900" indent="-342900" eaLnBrk="0" hangingPunct="0">
              <a:spcBef>
                <a:spcPct val="20000"/>
              </a:spcBef>
            </a:pPr>
            <a:r>
              <a:rPr lang="en-GB" sz="2000" b="1"/>
              <a:t>	</a:t>
            </a:r>
            <a:r>
              <a:rPr lang="en-GB" sz="2000" b="1">
                <a:solidFill>
                  <a:schemeClr val="tx1"/>
                </a:solidFill>
              </a:rPr>
              <a:t>Commonwealth Immigrants Act 1968 </a:t>
            </a:r>
            <a:r>
              <a:rPr lang="en-GB" sz="2000">
                <a:solidFill>
                  <a:schemeClr val="tx1"/>
                </a:solidFill>
              </a:rPr>
              <a:t>– tightened controls further.  Immigrants now needed to have a parent or grandparent who had been born in Britain. </a:t>
            </a:r>
            <a:endParaRPr lang="en-GB" sz="2400" b="1">
              <a:solidFill>
                <a:schemeClr val="tx1"/>
              </a:solidFill>
            </a:endParaRPr>
          </a:p>
        </p:txBody>
      </p:sp>
      <p:sp>
        <p:nvSpPr>
          <p:cNvPr id="52229" name="Rectangle 9"/>
          <p:cNvSpPr>
            <a:spLocks noChangeArrowheads="1"/>
          </p:cNvSpPr>
          <p:nvPr/>
        </p:nvSpPr>
        <p:spPr bwMode="auto">
          <a:xfrm>
            <a:off x="0" y="4724400"/>
            <a:ext cx="6804025" cy="1584325"/>
          </a:xfrm>
          <a:prstGeom prst="rect">
            <a:avLst/>
          </a:prstGeom>
          <a:noFill/>
          <a:ln w="9525">
            <a:noFill/>
            <a:miter lim="800000"/>
            <a:headEnd/>
            <a:tailEnd/>
          </a:ln>
        </p:spPr>
        <p:txBody>
          <a:bodyPr/>
          <a:lstStyle/>
          <a:p>
            <a:pPr marL="342900" indent="-342900" eaLnBrk="0" hangingPunct="0">
              <a:spcBef>
                <a:spcPct val="20000"/>
              </a:spcBef>
            </a:pPr>
            <a:r>
              <a:rPr lang="en-GB" sz="2000" b="1"/>
              <a:t>	</a:t>
            </a:r>
            <a:r>
              <a:rPr lang="en-GB" sz="2000" b="1">
                <a:solidFill>
                  <a:schemeClr val="tx1"/>
                </a:solidFill>
              </a:rPr>
              <a:t>Immigration Act 1971</a:t>
            </a:r>
            <a:r>
              <a:rPr lang="en-GB" sz="2000">
                <a:solidFill>
                  <a:schemeClr val="tx1"/>
                </a:solidFill>
              </a:rPr>
              <a:t> – meant that only 12-month work permits were issued so that immigrants could only remain in Britain for a limited time.  By the early 1970s, Britain had virtually stopped all black and Asian primary immigration.</a:t>
            </a:r>
            <a:endParaRPr lang="en-GB" sz="2400" b="1">
              <a:solidFill>
                <a:schemeClr val="tx1"/>
              </a:solidFill>
            </a:endParaRPr>
          </a:p>
        </p:txBody>
      </p:sp>
      <p:sp>
        <p:nvSpPr>
          <p:cNvPr id="52230" name="Text Box 11"/>
          <p:cNvSpPr txBox="1">
            <a:spLocks noChangeArrowheads="1"/>
          </p:cNvSpPr>
          <p:nvPr/>
        </p:nvSpPr>
        <p:spPr bwMode="auto">
          <a:xfrm>
            <a:off x="6804025" y="3429000"/>
            <a:ext cx="1944688" cy="2838450"/>
          </a:xfrm>
          <a:prstGeom prst="rect">
            <a:avLst/>
          </a:prstGeom>
          <a:solidFill>
            <a:schemeClr val="hlink"/>
          </a:solidFill>
          <a:ln w="9525">
            <a:noFill/>
            <a:miter lim="800000"/>
            <a:headEnd/>
            <a:tailEnd/>
          </a:ln>
        </p:spPr>
        <p:txBody>
          <a:bodyPr>
            <a:spAutoFit/>
          </a:bodyPr>
          <a:lstStyle/>
          <a:p>
            <a:pPr>
              <a:buFontTx/>
              <a:buChar char="•"/>
            </a:pPr>
            <a:r>
              <a:rPr lang="en-GB"/>
              <a:t> </a:t>
            </a:r>
            <a:r>
              <a:rPr lang="en-GB">
                <a:solidFill>
                  <a:schemeClr val="tx1"/>
                </a:solidFill>
              </a:rPr>
              <a:t>Primary immigration:</a:t>
            </a:r>
            <a:r>
              <a:rPr lang="en-GB"/>
              <a:t> when someone moves to Britain alone. </a:t>
            </a:r>
          </a:p>
          <a:p>
            <a:pPr>
              <a:buFontTx/>
              <a:buChar char="•"/>
            </a:pPr>
            <a:r>
              <a:rPr lang="en-GB"/>
              <a:t> </a:t>
            </a:r>
            <a:r>
              <a:rPr lang="en-GB">
                <a:solidFill>
                  <a:schemeClr val="tx1"/>
                </a:solidFill>
              </a:rPr>
              <a:t>Secondary immigration:</a:t>
            </a:r>
            <a:r>
              <a:rPr lang="en-GB"/>
              <a:t> if members of their family later join them.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68313" y="188913"/>
            <a:ext cx="8229600" cy="863600"/>
          </a:xfrm>
        </p:spPr>
        <p:txBody>
          <a:bodyPr/>
          <a:lstStyle/>
          <a:p>
            <a:r>
              <a:rPr lang="en-GB" sz="3600" b="1" smtClean="0"/>
              <a:t>Political opposition to immigration</a:t>
            </a:r>
          </a:p>
        </p:txBody>
      </p:sp>
      <p:sp>
        <p:nvSpPr>
          <p:cNvPr id="53250" name="Rectangle 3"/>
          <p:cNvSpPr>
            <a:spLocks noGrp="1" noChangeArrowheads="1"/>
          </p:cNvSpPr>
          <p:nvPr>
            <p:ph type="body" idx="1"/>
          </p:nvPr>
        </p:nvSpPr>
        <p:spPr>
          <a:xfrm>
            <a:off x="468313" y="1052513"/>
            <a:ext cx="8229600" cy="2305050"/>
          </a:xfrm>
        </p:spPr>
        <p:txBody>
          <a:bodyPr/>
          <a:lstStyle/>
          <a:p>
            <a:r>
              <a:rPr lang="en-GB" sz="2000" b="1" smtClean="0"/>
              <a:t>British Union of Fascists </a:t>
            </a:r>
            <a:r>
              <a:rPr lang="en-GB" sz="2000" smtClean="0"/>
              <a:t>– set up by Oswald Mosley in 1932.  The party campaigned against immigration in 1959 but gained little support.</a:t>
            </a:r>
          </a:p>
          <a:p>
            <a:r>
              <a:rPr lang="en-GB" sz="2000" b="1" smtClean="0"/>
              <a:t>1964 general election</a:t>
            </a:r>
            <a:r>
              <a:rPr lang="en-GB" sz="2000" smtClean="0"/>
              <a:t> – the Conservative MP for Smethwick, West Midlands, Peter Griffiths defeated Labour with the slogan ‘if you want a nigger for a neighbour vote Labour’.</a:t>
            </a:r>
          </a:p>
        </p:txBody>
      </p:sp>
      <p:sp>
        <p:nvSpPr>
          <p:cNvPr id="53251" name="Text Box 5"/>
          <p:cNvSpPr txBox="1">
            <a:spLocks noChangeArrowheads="1"/>
          </p:cNvSpPr>
          <p:nvPr/>
        </p:nvSpPr>
        <p:spPr bwMode="auto">
          <a:xfrm>
            <a:off x="3779838" y="2997200"/>
            <a:ext cx="4895850" cy="3597275"/>
          </a:xfrm>
          <a:prstGeom prst="rect">
            <a:avLst/>
          </a:prstGeom>
          <a:noFill/>
          <a:ln w="9525">
            <a:noFill/>
            <a:miter lim="800000"/>
            <a:headEnd/>
            <a:tailEnd/>
          </a:ln>
        </p:spPr>
        <p:txBody>
          <a:bodyPr>
            <a:spAutoFit/>
          </a:bodyPr>
          <a:lstStyle/>
          <a:p>
            <a:pPr eaLnBrk="0" hangingPunct="0">
              <a:spcBef>
                <a:spcPct val="20000"/>
              </a:spcBef>
              <a:buFontTx/>
              <a:buChar char="•"/>
            </a:pPr>
            <a:r>
              <a:rPr lang="en-GB" sz="2000" b="1">
                <a:solidFill>
                  <a:schemeClr val="tx1"/>
                </a:solidFill>
              </a:rPr>
              <a:t> National Front party</a:t>
            </a:r>
            <a:r>
              <a:rPr lang="en-GB" sz="2000">
                <a:solidFill>
                  <a:schemeClr val="tx1"/>
                </a:solidFill>
              </a:rPr>
              <a:t> – formed in 1967, the party was firmly opposed to immigration, improved race relations or multiculturalism.  It had 20,000 members by the mid-1970s although its existence had largely diminished by the late 1970s.</a:t>
            </a:r>
          </a:p>
          <a:p>
            <a:pPr>
              <a:spcBef>
                <a:spcPct val="50000"/>
              </a:spcBef>
              <a:buFontTx/>
              <a:buChar char="•"/>
            </a:pPr>
            <a:r>
              <a:rPr lang="en-GB" sz="2000" b="1">
                <a:solidFill>
                  <a:schemeClr val="tx1"/>
                </a:solidFill>
              </a:rPr>
              <a:t> Enoch Powell</a:t>
            </a:r>
            <a:r>
              <a:rPr lang="en-GB" sz="2000">
                <a:solidFill>
                  <a:schemeClr val="tx1"/>
                </a:solidFill>
              </a:rPr>
              <a:t> – the Conservative MP made his ‘Rivers of Blood’ speech in 1968 calling for an end to all non-white immigration and the introduction of voluntary repatriation. </a:t>
            </a:r>
          </a:p>
        </p:txBody>
      </p:sp>
      <p:sp>
        <p:nvSpPr>
          <p:cNvPr id="53252" name="AutoShape 11"/>
          <p:cNvSpPr>
            <a:spLocks noChangeArrowheads="1"/>
          </p:cNvSpPr>
          <p:nvPr/>
        </p:nvSpPr>
        <p:spPr bwMode="auto">
          <a:xfrm>
            <a:off x="179388" y="3789363"/>
            <a:ext cx="3600450" cy="2952750"/>
          </a:xfrm>
          <a:prstGeom prst="irregularSeal1">
            <a:avLst/>
          </a:prstGeom>
          <a:solidFill>
            <a:schemeClr val="hlink"/>
          </a:solidFill>
          <a:ln w="9525" algn="ctr">
            <a:noFill/>
            <a:miter lim="800000"/>
            <a:headEnd/>
            <a:tailEnd/>
          </a:ln>
        </p:spPr>
        <p:txBody>
          <a:bodyPr anchor="ctr">
            <a:spAutoFit/>
          </a:bodyPr>
          <a:lstStyle/>
          <a:p>
            <a:endParaRPr lang="en-US"/>
          </a:p>
        </p:txBody>
      </p:sp>
      <p:sp>
        <p:nvSpPr>
          <p:cNvPr id="53253" name="Text Box 12"/>
          <p:cNvSpPr txBox="1">
            <a:spLocks noChangeArrowheads="1"/>
          </p:cNvSpPr>
          <p:nvPr/>
        </p:nvSpPr>
        <p:spPr bwMode="auto">
          <a:xfrm>
            <a:off x="1116013" y="4652963"/>
            <a:ext cx="1727200" cy="1004887"/>
          </a:xfrm>
          <a:prstGeom prst="rect">
            <a:avLst/>
          </a:prstGeom>
          <a:solidFill>
            <a:schemeClr val="hlink"/>
          </a:solidFill>
          <a:ln w="9525" algn="ctr">
            <a:noFill/>
            <a:miter lim="800000"/>
            <a:headEnd/>
            <a:tailEnd/>
          </a:ln>
        </p:spPr>
        <p:txBody>
          <a:bodyPr>
            <a:spAutoFit/>
          </a:bodyPr>
          <a:lstStyle/>
          <a:p>
            <a:pPr>
              <a:spcBef>
                <a:spcPct val="50000"/>
              </a:spcBef>
            </a:pPr>
            <a:r>
              <a:rPr lang="en-GB" sz="1200" b="1"/>
              <a:t>See the short film ‘Anti National Front protest in Bradford’ (1978) at</a:t>
            </a:r>
            <a:r>
              <a:rPr lang="en-GB" sz="1200" b="1">
                <a:solidFill>
                  <a:schemeClr val="tx1"/>
                </a:solidFill>
              </a:rPr>
              <a:t> </a:t>
            </a:r>
            <a:r>
              <a:rPr lang="en-GB" sz="1200" b="1" u="sng">
                <a:solidFill>
                  <a:schemeClr val="tx1"/>
                </a:solidFill>
              </a:rPr>
              <a:t>www.yfaonline.com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68313" y="188913"/>
            <a:ext cx="8229600" cy="863600"/>
          </a:xfrm>
        </p:spPr>
        <p:txBody>
          <a:bodyPr/>
          <a:lstStyle/>
          <a:p>
            <a:r>
              <a:rPr lang="en-GB" sz="4000" b="1" smtClean="0"/>
              <a:t>Dealing with racism</a:t>
            </a:r>
          </a:p>
        </p:txBody>
      </p:sp>
      <p:sp>
        <p:nvSpPr>
          <p:cNvPr id="54274" name="Rectangle 3"/>
          <p:cNvSpPr>
            <a:spLocks noGrp="1" noChangeArrowheads="1"/>
          </p:cNvSpPr>
          <p:nvPr>
            <p:ph type="body" idx="1"/>
          </p:nvPr>
        </p:nvSpPr>
        <p:spPr>
          <a:xfrm>
            <a:off x="457200" y="1125538"/>
            <a:ext cx="4619625" cy="2735262"/>
          </a:xfrm>
        </p:spPr>
        <p:txBody>
          <a:bodyPr/>
          <a:lstStyle/>
          <a:p>
            <a:r>
              <a:rPr lang="en-GB" sz="2000" smtClean="0"/>
              <a:t>Government policies were introduced to deal with racism.</a:t>
            </a:r>
          </a:p>
          <a:p>
            <a:r>
              <a:rPr lang="en-GB" sz="2000" smtClean="0"/>
              <a:t>Race relations legislation was passed in 1965 which led to the establishment of the Race Relations Board.</a:t>
            </a:r>
          </a:p>
          <a:p>
            <a:r>
              <a:rPr lang="en-GB" sz="2000" smtClean="0"/>
              <a:t>The Race Relations Act 1968 made the following provisions:</a:t>
            </a:r>
          </a:p>
        </p:txBody>
      </p:sp>
      <p:sp>
        <p:nvSpPr>
          <p:cNvPr id="54275" name="Text Box 4"/>
          <p:cNvSpPr txBox="1">
            <a:spLocks noChangeArrowheads="1"/>
          </p:cNvSpPr>
          <p:nvPr/>
        </p:nvSpPr>
        <p:spPr bwMode="auto">
          <a:xfrm>
            <a:off x="900113" y="4076700"/>
            <a:ext cx="4032250" cy="2225675"/>
          </a:xfrm>
          <a:prstGeom prst="rect">
            <a:avLst/>
          </a:prstGeom>
          <a:solidFill>
            <a:schemeClr val="tx1"/>
          </a:solidFill>
          <a:ln w="9525">
            <a:noFill/>
            <a:miter lim="800000"/>
            <a:headEnd/>
            <a:tailEnd/>
          </a:ln>
        </p:spPr>
        <p:txBody>
          <a:bodyPr>
            <a:spAutoFit/>
          </a:bodyPr>
          <a:lstStyle/>
          <a:p>
            <a:pPr>
              <a:spcBef>
                <a:spcPct val="50000"/>
              </a:spcBef>
              <a:buFontTx/>
              <a:buChar char="•"/>
            </a:pPr>
            <a:r>
              <a:rPr lang="en-GB" sz="2000"/>
              <a:t> Discrimination in housing and employment banned.</a:t>
            </a:r>
          </a:p>
          <a:p>
            <a:pPr>
              <a:spcBef>
                <a:spcPct val="50000"/>
              </a:spcBef>
              <a:buFontTx/>
              <a:buChar char="•"/>
            </a:pPr>
            <a:r>
              <a:rPr lang="en-GB" sz="2000"/>
              <a:t> The use of restrictions such as ‘no coloureds’ were banned.</a:t>
            </a:r>
          </a:p>
          <a:p>
            <a:pPr>
              <a:spcBef>
                <a:spcPct val="50000"/>
              </a:spcBef>
              <a:buFontTx/>
              <a:buChar char="•"/>
            </a:pPr>
            <a:r>
              <a:rPr lang="en-GB" sz="2000"/>
              <a:t> Incitement to racial hatred banned</a:t>
            </a:r>
          </a:p>
        </p:txBody>
      </p:sp>
      <p:sp>
        <p:nvSpPr>
          <p:cNvPr id="54276" name="Text Box 5"/>
          <p:cNvSpPr txBox="1">
            <a:spLocks noChangeArrowheads="1"/>
          </p:cNvSpPr>
          <p:nvPr/>
        </p:nvSpPr>
        <p:spPr bwMode="auto">
          <a:xfrm>
            <a:off x="5292725" y="1196975"/>
            <a:ext cx="3313113" cy="1920875"/>
          </a:xfrm>
          <a:prstGeom prst="rect">
            <a:avLst/>
          </a:prstGeom>
          <a:solidFill>
            <a:schemeClr val="hlink"/>
          </a:solidFill>
          <a:ln w="9525">
            <a:noFill/>
            <a:miter lim="800000"/>
            <a:headEnd/>
            <a:tailEnd/>
          </a:ln>
        </p:spPr>
        <p:txBody>
          <a:bodyPr>
            <a:spAutoFit/>
          </a:bodyPr>
          <a:lstStyle/>
          <a:p>
            <a:pPr>
              <a:spcBef>
                <a:spcPct val="50000"/>
              </a:spcBef>
            </a:pPr>
            <a:r>
              <a:rPr lang="en-GB" sz="2000"/>
              <a:t>The Campaign Against Racial Discrimination (CARD) was set up in 1964 which lobbied for race relations legislation.  The group lasted until 1967.</a:t>
            </a:r>
            <a:endParaRPr lang="en-GB"/>
          </a:p>
        </p:txBody>
      </p:sp>
      <p:pic>
        <p:nvPicPr>
          <p:cNvPr id="54277" name="Picture 13" descr="DSCF6746 (crop)"/>
          <p:cNvPicPr>
            <a:picLocks noChangeAspect="1" noChangeArrowheads="1"/>
          </p:cNvPicPr>
          <p:nvPr/>
        </p:nvPicPr>
        <p:blipFill>
          <a:blip r:embed="rId2">
            <a:lum bright="6000" contrast="24000"/>
          </a:blip>
          <a:srcRect/>
          <a:stretch>
            <a:fillRect/>
          </a:stretch>
        </p:blipFill>
        <p:spPr bwMode="auto">
          <a:xfrm>
            <a:off x="5651500" y="3284538"/>
            <a:ext cx="2947988" cy="3097212"/>
          </a:xfrm>
          <a:prstGeom prst="rect">
            <a:avLst/>
          </a:prstGeom>
          <a:noFill/>
          <a:ln w="9525">
            <a:noFill/>
            <a:miter lim="800000"/>
            <a:headEnd/>
            <a:tailEnd/>
          </a:ln>
        </p:spPr>
      </p:pic>
      <p:sp>
        <p:nvSpPr>
          <p:cNvPr id="54278" name="Text Box 6"/>
          <p:cNvSpPr txBox="1">
            <a:spLocks noChangeArrowheads="1"/>
          </p:cNvSpPr>
          <p:nvPr/>
        </p:nvSpPr>
        <p:spPr bwMode="auto">
          <a:xfrm>
            <a:off x="6227763" y="6453188"/>
            <a:ext cx="2520950" cy="274637"/>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Sheffield Archives: X421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68313" y="0"/>
            <a:ext cx="8229600" cy="908050"/>
          </a:xfrm>
        </p:spPr>
        <p:txBody>
          <a:bodyPr/>
          <a:lstStyle/>
          <a:p>
            <a:r>
              <a:rPr lang="en-GB" sz="3400" b="1" smtClean="0"/>
              <a:t>Multiracial Sheffield by the mid-1970s</a:t>
            </a:r>
          </a:p>
        </p:txBody>
      </p:sp>
      <p:pic>
        <p:nvPicPr>
          <p:cNvPr id="55298" name="Picture 5" descr="Councillor Enid Hattersley, Chairman of Libraries Committee at West Indian Fortnight, Burngreave Library, Gower Street  "/>
          <p:cNvPicPr>
            <a:picLocks noChangeAspect="1" noChangeArrowheads="1"/>
          </p:cNvPicPr>
          <p:nvPr/>
        </p:nvPicPr>
        <p:blipFill>
          <a:blip r:embed="rId2">
            <a:lum bright="-12000" contrast="24000"/>
          </a:blip>
          <a:srcRect/>
          <a:stretch>
            <a:fillRect/>
          </a:stretch>
        </p:blipFill>
        <p:spPr bwMode="auto">
          <a:xfrm>
            <a:off x="5457825" y="908050"/>
            <a:ext cx="3098800" cy="4105275"/>
          </a:xfrm>
          <a:prstGeom prst="rect">
            <a:avLst/>
          </a:prstGeom>
          <a:noFill/>
          <a:ln w="9525">
            <a:noFill/>
            <a:miter lim="800000"/>
            <a:headEnd/>
            <a:tailEnd/>
          </a:ln>
        </p:spPr>
      </p:pic>
      <p:pic>
        <p:nvPicPr>
          <p:cNvPr id="55299" name="Picture 7" descr="Young Muscians at West Indian Fortnight, Burngreave Library, Gower Street  "/>
          <p:cNvPicPr>
            <a:picLocks noChangeAspect="1" noChangeArrowheads="1"/>
          </p:cNvPicPr>
          <p:nvPr/>
        </p:nvPicPr>
        <p:blipFill>
          <a:blip r:embed="rId3">
            <a:lum bright="-12000" contrast="24000"/>
          </a:blip>
          <a:srcRect/>
          <a:stretch>
            <a:fillRect/>
          </a:stretch>
        </p:blipFill>
        <p:spPr bwMode="auto">
          <a:xfrm>
            <a:off x="539750" y="3573463"/>
            <a:ext cx="4319588" cy="2830512"/>
          </a:xfrm>
          <a:prstGeom prst="rect">
            <a:avLst/>
          </a:prstGeom>
          <a:noFill/>
          <a:ln w="9525">
            <a:noFill/>
            <a:miter lim="800000"/>
            <a:headEnd/>
            <a:tailEnd/>
          </a:ln>
        </p:spPr>
      </p:pic>
      <p:sp>
        <p:nvSpPr>
          <p:cNvPr id="55300" name="Text Box 8"/>
          <p:cNvSpPr txBox="1">
            <a:spLocks noChangeArrowheads="1"/>
          </p:cNvSpPr>
          <p:nvPr/>
        </p:nvSpPr>
        <p:spPr bwMode="auto">
          <a:xfrm>
            <a:off x="611188" y="836613"/>
            <a:ext cx="4392612" cy="2701925"/>
          </a:xfrm>
          <a:prstGeom prst="rect">
            <a:avLst/>
          </a:prstGeom>
          <a:noFill/>
          <a:ln w="9525">
            <a:noFill/>
            <a:miter lim="800000"/>
            <a:headEnd/>
            <a:tailEnd/>
          </a:ln>
        </p:spPr>
        <p:txBody>
          <a:bodyPr>
            <a:spAutoFit/>
          </a:bodyPr>
          <a:lstStyle/>
          <a:p>
            <a:pPr>
              <a:spcBef>
                <a:spcPct val="50000"/>
              </a:spcBef>
              <a:buFontTx/>
              <a:buChar char="•"/>
            </a:pPr>
            <a:r>
              <a:rPr lang="en-GB">
                <a:solidFill>
                  <a:schemeClr val="tx1"/>
                </a:solidFill>
              </a:rPr>
              <a:t> By the mid-1970s there was greater integration between white people and immigrants.  Second generation, British-born immigrants started to attend British schools and adopting British culture.</a:t>
            </a:r>
          </a:p>
          <a:p>
            <a:pPr>
              <a:spcBef>
                <a:spcPct val="50000"/>
              </a:spcBef>
              <a:buFontTx/>
              <a:buChar char="•"/>
            </a:pPr>
            <a:r>
              <a:rPr lang="en-GB">
                <a:solidFill>
                  <a:schemeClr val="tx1"/>
                </a:solidFill>
              </a:rPr>
              <a:t> This brought its own issues – first generation immigrants often felt their children were losing touch with their roots.</a:t>
            </a:r>
            <a:endParaRPr lang="en-GB" i="1">
              <a:solidFill>
                <a:schemeClr val="tx1"/>
              </a:solidFill>
            </a:endParaRPr>
          </a:p>
        </p:txBody>
      </p:sp>
      <p:sp>
        <p:nvSpPr>
          <p:cNvPr id="55301" name="Text Box 9"/>
          <p:cNvSpPr txBox="1">
            <a:spLocks noChangeArrowheads="1"/>
          </p:cNvSpPr>
          <p:nvPr/>
        </p:nvSpPr>
        <p:spPr bwMode="auto">
          <a:xfrm>
            <a:off x="5076825" y="5229225"/>
            <a:ext cx="3455988" cy="1314450"/>
          </a:xfrm>
          <a:prstGeom prst="rect">
            <a:avLst/>
          </a:prstGeom>
          <a:solidFill>
            <a:schemeClr val="tx1"/>
          </a:solidFill>
          <a:ln w="9525">
            <a:noFill/>
            <a:miter lim="800000"/>
            <a:headEnd/>
            <a:tailEnd/>
          </a:ln>
        </p:spPr>
        <p:txBody>
          <a:bodyPr>
            <a:spAutoFit/>
          </a:bodyPr>
          <a:lstStyle/>
          <a:p>
            <a:pPr>
              <a:spcBef>
                <a:spcPct val="50000"/>
              </a:spcBef>
            </a:pPr>
            <a:r>
              <a:rPr lang="en-GB" sz="1600" b="1"/>
              <a:t>Events such as ‘West Indian Fortnight’ at Burngreave Library, Sheffield in 1977 aimed to promote greater understanding of different cultures.</a:t>
            </a:r>
          </a:p>
        </p:txBody>
      </p:sp>
      <p:sp>
        <p:nvSpPr>
          <p:cNvPr id="55302" name="Text Box 6"/>
          <p:cNvSpPr txBox="1">
            <a:spLocks noChangeArrowheads="1"/>
          </p:cNvSpPr>
          <p:nvPr/>
        </p:nvSpPr>
        <p:spPr bwMode="auto">
          <a:xfrm>
            <a:off x="395288" y="6524625"/>
            <a:ext cx="561657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Sheffield Local Studies Library: Picture Sheffield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68313" y="0"/>
            <a:ext cx="8229600" cy="1143000"/>
          </a:xfrm>
        </p:spPr>
        <p:txBody>
          <a:bodyPr/>
          <a:lstStyle/>
          <a:p>
            <a:pPr eaLnBrk="1" hangingPunct="1"/>
            <a:r>
              <a:rPr lang="en-US" b="1" smtClean="0"/>
              <a:t>Reasons for migration</a:t>
            </a:r>
          </a:p>
        </p:txBody>
      </p:sp>
      <p:pic>
        <p:nvPicPr>
          <p:cNvPr id="21506" name="Rectangle 3"/>
          <p:cNvPicPr>
            <a:picLocks noChangeArrowheads="1"/>
          </p:cNvPicPr>
          <p:nvPr/>
        </p:nvPicPr>
        <p:blipFill>
          <a:blip r:embed="rId3"/>
          <a:srcRect/>
          <a:stretch>
            <a:fillRect/>
          </a:stretch>
        </p:blipFill>
        <p:spPr bwMode="auto">
          <a:xfrm>
            <a:off x="539750" y="1341438"/>
            <a:ext cx="4824413" cy="3311525"/>
          </a:xfrm>
          <a:prstGeom prst="rect">
            <a:avLst/>
          </a:prstGeom>
          <a:noFill/>
          <a:ln w="9525">
            <a:noFill/>
            <a:miter lim="800000"/>
            <a:headEnd/>
            <a:tailEnd/>
          </a:ln>
        </p:spPr>
      </p:pic>
      <p:sp>
        <p:nvSpPr>
          <p:cNvPr id="21507" name="Text Box 6"/>
          <p:cNvSpPr txBox="1">
            <a:spLocks noChangeArrowheads="1"/>
          </p:cNvSpPr>
          <p:nvPr/>
        </p:nvSpPr>
        <p:spPr bwMode="auto">
          <a:xfrm>
            <a:off x="539750" y="4797425"/>
            <a:ext cx="4751388" cy="915988"/>
          </a:xfrm>
          <a:prstGeom prst="rect">
            <a:avLst/>
          </a:prstGeom>
          <a:solidFill>
            <a:schemeClr val="tx1"/>
          </a:solidFill>
          <a:ln w="9525">
            <a:noFill/>
            <a:miter lim="800000"/>
            <a:headEnd/>
            <a:tailEnd/>
          </a:ln>
        </p:spPr>
        <p:txBody>
          <a:bodyPr>
            <a:spAutoFit/>
          </a:bodyPr>
          <a:lstStyle/>
          <a:p>
            <a:pPr>
              <a:spcBef>
                <a:spcPct val="50000"/>
              </a:spcBef>
            </a:pPr>
            <a:r>
              <a:rPr lang="en-GB"/>
              <a:t>Newspaper article from the Sheffield Star in the 1950s describes how ‘fabulous wages’ are attracting immigrants to Sheffield</a:t>
            </a:r>
          </a:p>
        </p:txBody>
      </p:sp>
      <p:sp>
        <p:nvSpPr>
          <p:cNvPr id="21508" name="Text Box 7"/>
          <p:cNvSpPr txBox="1">
            <a:spLocks noChangeArrowheads="1"/>
          </p:cNvSpPr>
          <p:nvPr/>
        </p:nvSpPr>
        <p:spPr bwMode="auto">
          <a:xfrm>
            <a:off x="5651500" y="1341438"/>
            <a:ext cx="2952750" cy="4762500"/>
          </a:xfrm>
          <a:prstGeom prst="rect">
            <a:avLst/>
          </a:prstGeom>
          <a:noFill/>
          <a:ln w="9525">
            <a:noFill/>
            <a:miter lim="800000"/>
            <a:headEnd/>
            <a:tailEnd/>
          </a:ln>
        </p:spPr>
        <p:txBody>
          <a:bodyPr>
            <a:spAutoFit/>
          </a:bodyPr>
          <a:lstStyle/>
          <a:p>
            <a:pPr marL="342900" indent="-342900">
              <a:spcBef>
                <a:spcPct val="50000"/>
              </a:spcBef>
            </a:pPr>
            <a:r>
              <a:rPr lang="en-GB">
                <a:solidFill>
                  <a:schemeClr val="tx1"/>
                </a:solidFill>
              </a:rPr>
              <a:t>Some people </a:t>
            </a:r>
            <a:r>
              <a:rPr lang="en-GB" b="1">
                <a:solidFill>
                  <a:schemeClr val="tx1"/>
                </a:solidFill>
              </a:rPr>
              <a:t>choose</a:t>
            </a:r>
            <a:r>
              <a:rPr lang="en-GB">
                <a:solidFill>
                  <a:schemeClr val="tx1"/>
                </a:solidFill>
              </a:rPr>
              <a:t> to migrate, e.g. someone who moves to another country to increase their job prospects. </a:t>
            </a:r>
          </a:p>
          <a:p>
            <a:pPr marL="342900" indent="-342900">
              <a:spcBef>
                <a:spcPct val="50000"/>
              </a:spcBef>
            </a:pPr>
            <a:r>
              <a:rPr lang="en-GB" b="1">
                <a:solidFill>
                  <a:schemeClr val="tx1"/>
                </a:solidFill>
              </a:rPr>
              <a:t>Pull</a:t>
            </a:r>
            <a:r>
              <a:rPr lang="en-GB">
                <a:solidFill>
                  <a:schemeClr val="tx1"/>
                </a:solidFill>
              </a:rPr>
              <a:t> factors include:</a:t>
            </a:r>
          </a:p>
          <a:p>
            <a:pPr marL="342900" indent="-342900">
              <a:spcBef>
                <a:spcPct val="50000"/>
              </a:spcBef>
              <a:buFontTx/>
              <a:buChar char="•"/>
            </a:pPr>
            <a:r>
              <a:rPr lang="en-GB">
                <a:solidFill>
                  <a:schemeClr val="tx1"/>
                </a:solidFill>
              </a:rPr>
              <a:t>Better employment prospects</a:t>
            </a:r>
          </a:p>
          <a:p>
            <a:pPr marL="342900" indent="-342900">
              <a:buFontTx/>
              <a:buChar char="•"/>
            </a:pPr>
            <a:r>
              <a:rPr lang="en-GB">
                <a:solidFill>
                  <a:schemeClr val="tx1"/>
                </a:solidFill>
              </a:rPr>
              <a:t>Greater wealth or affluence</a:t>
            </a:r>
          </a:p>
          <a:p>
            <a:pPr marL="342900" indent="-342900">
              <a:buFontTx/>
              <a:buChar char="•"/>
            </a:pPr>
            <a:r>
              <a:rPr lang="en-GB">
                <a:solidFill>
                  <a:schemeClr val="tx1"/>
                </a:solidFill>
              </a:rPr>
              <a:t>Political stability</a:t>
            </a:r>
          </a:p>
          <a:p>
            <a:pPr marL="342900" indent="-342900">
              <a:buFontTx/>
              <a:buChar char="•"/>
            </a:pPr>
            <a:r>
              <a:rPr lang="en-GB">
                <a:solidFill>
                  <a:schemeClr val="tx1"/>
                </a:solidFill>
              </a:rPr>
              <a:t>Improved safety</a:t>
            </a:r>
          </a:p>
          <a:p>
            <a:pPr marL="342900" indent="-342900">
              <a:buFontTx/>
              <a:buChar char="•"/>
            </a:pPr>
            <a:r>
              <a:rPr lang="en-GB">
                <a:solidFill>
                  <a:schemeClr val="tx1"/>
                </a:solidFill>
              </a:rPr>
              <a:t>Better quality of life</a:t>
            </a:r>
          </a:p>
          <a:p>
            <a:pPr marL="342900" indent="-342900">
              <a:buFontTx/>
              <a:buChar char="•"/>
            </a:pPr>
            <a:r>
              <a:rPr lang="en-GB">
                <a:solidFill>
                  <a:schemeClr val="tx1"/>
                </a:solidFill>
              </a:rPr>
              <a:t>Better service provision</a:t>
            </a:r>
          </a:p>
          <a:p>
            <a:pPr marL="342900" indent="-342900">
              <a:buFontTx/>
              <a:buChar char="•"/>
            </a:pPr>
            <a:endParaRPr lang="en-GB">
              <a:solidFill>
                <a:schemeClr val="tx1"/>
              </a:solidFill>
            </a:endParaRPr>
          </a:p>
          <a:p>
            <a:pPr marL="342900" indent="-342900"/>
            <a:endParaRPr lang="en-GB">
              <a:solidFill>
                <a:schemeClr val="tx1"/>
              </a:solidFill>
            </a:endParaRPr>
          </a:p>
        </p:txBody>
      </p:sp>
      <p:sp>
        <p:nvSpPr>
          <p:cNvPr id="21509" name="Text Box 6"/>
          <p:cNvSpPr txBox="1">
            <a:spLocks noChangeArrowheads="1"/>
          </p:cNvSpPr>
          <p:nvPr/>
        </p:nvSpPr>
        <p:spPr bwMode="auto">
          <a:xfrm>
            <a:off x="468313" y="6237288"/>
            <a:ext cx="4391025" cy="274637"/>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1950s, Sheffield Local Studies Library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8313" y="0"/>
            <a:ext cx="8229600" cy="922338"/>
          </a:xfrm>
        </p:spPr>
        <p:txBody>
          <a:bodyPr/>
          <a:lstStyle/>
          <a:p>
            <a:r>
              <a:rPr lang="en-GB" b="1" smtClean="0"/>
              <a:t>What have you learnt?</a:t>
            </a:r>
          </a:p>
        </p:txBody>
      </p:sp>
      <p:sp>
        <p:nvSpPr>
          <p:cNvPr id="56322" name="Rectangle 3"/>
          <p:cNvSpPr>
            <a:spLocks noGrp="1" noChangeArrowheads="1"/>
          </p:cNvSpPr>
          <p:nvPr>
            <p:ph type="body" idx="1"/>
          </p:nvPr>
        </p:nvSpPr>
        <p:spPr>
          <a:xfrm>
            <a:off x="468313" y="1989138"/>
            <a:ext cx="8229600" cy="4425950"/>
          </a:xfrm>
        </p:spPr>
        <p:txBody>
          <a:bodyPr/>
          <a:lstStyle/>
          <a:p>
            <a:r>
              <a:rPr lang="en-GB" sz="1900" smtClean="0"/>
              <a:t>To what extent do you think Britain was becoming a society where different races could live together harmoniously by the 1970s?</a:t>
            </a:r>
          </a:p>
          <a:p>
            <a:endParaRPr lang="en-GB" sz="1900" smtClean="0"/>
          </a:p>
          <a:p>
            <a:r>
              <a:rPr lang="en-GB" sz="1900" smtClean="0"/>
              <a:t>How much do you think the issue of race changed in Britain between the mid-1950s and the mid-1970s?</a:t>
            </a:r>
            <a:endParaRPr lang="en-GB" sz="2000" smtClean="0"/>
          </a:p>
        </p:txBody>
      </p:sp>
      <p:sp>
        <p:nvSpPr>
          <p:cNvPr id="56323" name="AutoShape 16"/>
          <p:cNvSpPr>
            <a:spLocks noChangeArrowheads="1"/>
          </p:cNvSpPr>
          <p:nvPr/>
        </p:nvSpPr>
        <p:spPr bwMode="auto">
          <a:xfrm>
            <a:off x="2771775" y="3789363"/>
            <a:ext cx="3744913" cy="2305050"/>
          </a:xfrm>
          <a:prstGeom prst="wedgeRectCallout">
            <a:avLst>
              <a:gd name="adj1" fmla="val -45806"/>
              <a:gd name="adj2" fmla="val 69352"/>
            </a:avLst>
          </a:prstGeom>
          <a:solidFill>
            <a:schemeClr val="hlink"/>
          </a:solidFill>
          <a:ln w="9525" algn="ctr">
            <a:noFill/>
            <a:miter lim="800000"/>
            <a:headEnd/>
            <a:tailEnd/>
          </a:ln>
        </p:spPr>
        <p:txBody>
          <a:bodyPr/>
          <a:lstStyle/>
          <a:p>
            <a:pPr algn="ctr"/>
            <a:endParaRPr lang="en-US"/>
          </a:p>
        </p:txBody>
      </p:sp>
      <p:sp>
        <p:nvSpPr>
          <p:cNvPr id="56324" name="Text Box 14"/>
          <p:cNvSpPr txBox="1">
            <a:spLocks noChangeArrowheads="1"/>
          </p:cNvSpPr>
          <p:nvPr/>
        </p:nvSpPr>
        <p:spPr bwMode="auto">
          <a:xfrm>
            <a:off x="2916238" y="3933825"/>
            <a:ext cx="3455987" cy="2014538"/>
          </a:xfrm>
          <a:prstGeom prst="rect">
            <a:avLst/>
          </a:prstGeom>
          <a:solidFill>
            <a:schemeClr val="tx1"/>
          </a:solidFill>
          <a:ln w="9525">
            <a:noFill/>
            <a:miter lim="800000"/>
            <a:headEnd/>
            <a:tailEnd/>
          </a:ln>
        </p:spPr>
        <p:txBody>
          <a:bodyPr>
            <a:spAutoFit/>
          </a:bodyPr>
          <a:lstStyle/>
          <a:p>
            <a:r>
              <a:rPr lang="en-GB"/>
              <a:t>Mark two columns on a piece of paper one headed ‘Race relations in 1955’ and the other ‘Race relations in 1975’.  List the changes in race relations that have taken place during this 20-year period.</a:t>
            </a:r>
          </a:p>
        </p:txBody>
      </p:sp>
      <p:sp>
        <p:nvSpPr>
          <p:cNvPr id="56325" name="Text Box 12"/>
          <p:cNvSpPr txBox="1">
            <a:spLocks noChangeArrowheads="1"/>
          </p:cNvSpPr>
          <p:nvPr/>
        </p:nvSpPr>
        <p:spPr bwMode="auto">
          <a:xfrm>
            <a:off x="539750" y="981075"/>
            <a:ext cx="8064500" cy="915988"/>
          </a:xfrm>
          <a:prstGeom prst="rect">
            <a:avLst/>
          </a:prstGeom>
          <a:solidFill>
            <a:schemeClr val="hlink"/>
          </a:solidFill>
          <a:ln w="9525">
            <a:noFill/>
            <a:miter lim="800000"/>
            <a:headEnd/>
            <a:tailEnd/>
          </a:ln>
        </p:spPr>
        <p:txBody>
          <a:bodyPr>
            <a:spAutoFit/>
          </a:bodyPr>
          <a:lstStyle/>
          <a:p>
            <a:pPr>
              <a:spcBef>
                <a:spcPct val="50000"/>
              </a:spcBef>
            </a:pPr>
            <a:r>
              <a:rPr lang="en-GB"/>
              <a:t>Although the Race Relations Acts of the 1960s did not stop racism, this official government statement on the values of British society moved Britain a step closer towards a multicultural society.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68313" y="0"/>
            <a:ext cx="8229600" cy="908050"/>
          </a:xfrm>
        </p:spPr>
        <p:txBody>
          <a:bodyPr/>
          <a:lstStyle/>
          <a:p>
            <a:r>
              <a:rPr lang="en-GB" sz="3500" b="1" smtClean="0"/>
              <a:t>Sheffield Archives and Local Studies</a:t>
            </a:r>
          </a:p>
        </p:txBody>
      </p:sp>
      <p:sp>
        <p:nvSpPr>
          <p:cNvPr id="57346" name="Rectangle 9"/>
          <p:cNvSpPr>
            <a:spLocks noChangeArrowheads="1"/>
          </p:cNvSpPr>
          <p:nvPr/>
        </p:nvSpPr>
        <p:spPr bwMode="auto">
          <a:xfrm>
            <a:off x="250825" y="908050"/>
            <a:ext cx="5545138" cy="4752975"/>
          </a:xfrm>
          <a:prstGeom prst="rect">
            <a:avLst/>
          </a:prstGeom>
          <a:noFill/>
          <a:ln w="9525">
            <a:noFill/>
            <a:miter lim="800000"/>
            <a:headEnd/>
            <a:tailEnd/>
          </a:ln>
        </p:spPr>
        <p:txBody>
          <a:bodyPr/>
          <a:lstStyle/>
          <a:p>
            <a:pPr marL="342900" indent="-342900" eaLnBrk="0" hangingPunct="0">
              <a:spcBef>
                <a:spcPct val="20000"/>
              </a:spcBef>
            </a:pPr>
            <a:r>
              <a:rPr lang="en-GB" sz="1500" b="1">
                <a:solidFill>
                  <a:schemeClr val="tx1"/>
                </a:solidFill>
              </a:rPr>
              <a:t>	If you would prefer to use this presentation as the basis for a class visit to Archives and Local Studies or in a visit by us to your class please contact us.  Students will have the opportunity to see and touch the original items.</a:t>
            </a:r>
          </a:p>
          <a:p>
            <a:pPr marL="342900" indent="-342900" eaLnBrk="0" hangingPunct="0">
              <a:spcBef>
                <a:spcPct val="20000"/>
              </a:spcBef>
            </a:pPr>
            <a:endParaRPr lang="en-GB" sz="800" b="1">
              <a:solidFill>
                <a:schemeClr val="tx1"/>
              </a:solidFill>
            </a:endParaRPr>
          </a:p>
          <a:p>
            <a:pPr marL="342900" indent="-342900" eaLnBrk="0" hangingPunct="0">
              <a:spcBef>
                <a:spcPct val="20000"/>
              </a:spcBef>
            </a:pPr>
            <a:r>
              <a:rPr lang="en-GB" sz="1500">
                <a:solidFill>
                  <a:schemeClr val="tx1"/>
                </a:solidFill>
              </a:rPr>
              <a:t>We offer:</a:t>
            </a:r>
          </a:p>
          <a:p>
            <a:pPr marL="342900" indent="-342900" eaLnBrk="0" hangingPunct="0">
              <a:spcBef>
                <a:spcPct val="20000"/>
              </a:spcBef>
            </a:pPr>
            <a:endParaRPr lang="en-GB" sz="800">
              <a:solidFill>
                <a:schemeClr val="tx1"/>
              </a:solidFill>
            </a:endParaRPr>
          </a:p>
          <a:p>
            <a:pPr marL="342900" indent="-342900" eaLnBrk="0" hangingPunct="0">
              <a:spcBef>
                <a:spcPct val="20000"/>
              </a:spcBef>
              <a:buFontTx/>
              <a:buChar char="•"/>
            </a:pPr>
            <a:r>
              <a:rPr lang="en-GB" sz="1500">
                <a:solidFill>
                  <a:schemeClr val="tx1"/>
                </a:solidFill>
              </a:rPr>
              <a:t>Access to original primary source material from Tudor times through to the 21st century. </a:t>
            </a:r>
          </a:p>
          <a:p>
            <a:pPr marL="342900" indent="-342900" eaLnBrk="0" hangingPunct="0">
              <a:spcBef>
                <a:spcPct val="20000"/>
              </a:spcBef>
              <a:buFontTx/>
              <a:buChar char="•"/>
            </a:pPr>
            <a:endParaRPr lang="en-GB" sz="800">
              <a:solidFill>
                <a:schemeClr val="tx1"/>
              </a:solidFill>
            </a:endParaRPr>
          </a:p>
          <a:p>
            <a:pPr marL="342900" indent="-342900" eaLnBrk="0" hangingPunct="0">
              <a:spcBef>
                <a:spcPct val="20000"/>
              </a:spcBef>
              <a:buFontTx/>
              <a:buChar char="•"/>
            </a:pPr>
            <a:r>
              <a:rPr lang="en-GB" sz="1500">
                <a:solidFill>
                  <a:schemeClr val="tx1"/>
                </a:solidFill>
              </a:rPr>
              <a:t>Class visits to the Central Library and to Sheffield Archives.</a:t>
            </a:r>
          </a:p>
          <a:p>
            <a:pPr marL="342900" indent="-342900" eaLnBrk="0" hangingPunct="0">
              <a:spcBef>
                <a:spcPct val="20000"/>
              </a:spcBef>
            </a:pPr>
            <a:endParaRPr lang="en-GB" sz="800">
              <a:solidFill>
                <a:schemeClr val="tx1"/>
              </a:solidFill>
            </a:endParaRPr>
          </a:p>
          <a:p>
            <a:pPr marL="342900" indent="-342900" eaLnBrk="0" hangingPunct="0">
              <a:spcBef>
                <a:spcPct val="20000"/>
              </a:spcBef>
              <a:buFontTx/>
              <a:buChar char="•"/>
            </a:pPr>
            <a:r>
              <a:rPr lang="en-GB" sz="1500">
                <a:solidFill>
                  <a:schemeClr val="tx1"/>
                </a:solidFill>
              </a:rPr>
              <a:t>Visits to schools to deliver classroom sessions.</a:t>
            </a:r>
          </a:p>
          <a:p>
            <a:pPr marL="342900" indent="-342900" eaLnBrk="0" hangingPunct="0">
              <a:spcBef>
                <a:spcPct val="20000"/>
              </a:spcBef>
            </a:pPr>
            <a:endParaRPr lang="en-GB" sz="800">
              <a:solidFill>
                <a:schemeClr val="tx1"/>
              </a:solidFill>
            </a:endParaRPr>
          </a:p>
          <a:p>
            <a:pPr marL="342900" indent="-342900" eaLnBrk="0" hangingPunct="0">
              <a:spcBef>
                <a:spcPct val="20000"/>
              </a:spcBef>
              <a:buFontTx/>
              <a:buChar char="•"/>
            </a:pPr>
            <a:r>
              <a:rPr lang="en-GB" sz="1500">
                <a:solidFill>
                  <a:schemeClr val="tx1"/>
                </a:solidFill>
              </a:rPr>
              <a:t>Introductory sessions for teaching staff.</a:t>
            </a:r>
          </a:p>
          <a:p>
            <a:pPr marL="342900" indent="-342900" eaLnBrk="0" hangingPunct="0">
              <a:spcBef>
                <a:spcPct val="20000"/>
              </a:spcBef>
              <a:buFontTx/>
              <a:buChar char="•"/>
            </a:pPr>
            <a:endParaRPr lang="en-GB" sz="800">
              <a:solidFill>
                <a:schemeClr val="tx1"/>
              </a:solidFill>
            </a:endParaRPr>
          </a:p>
          <a:p>
            <a:pPr marL="342900" indent="-342900" eaLnBrk="0" hangingPunct="0">
              <a:spcBef>
                <a:spcPct val="20000"/>
              </a:spcBef>
              <a:buFontTx/>
              <a:buChar char="•"/>
            </a:pPr>
            <a:r>
              <a:rPr lang="en-GB" sz="1500">
                <a:solidFill>
                  <a:schemeClr val="tx1"/>
                </a:solidFill>
              </a:rPr>
              <a:t>Online PowerPoint lesson resources.</a:t>
            </a:r>
          </a:p>
          <a:p>
            <a:pPr marL="342900" indent="-342900" eaLnBrk="0" hangingPunct="0">
              <a:spcBef>
                <a:spcPct val="20000"/>
              </a:spcBef>
              <a:buFontTx/>
              <a:buChar char="•"/>
            </a:pPr>
            <a:endParaRPr lang="en-GB" sz="800">
              <a:solidFill>
                <a:schemeClr val="tx1"/>
              </a:solidFill>
            </a:endParaRPr>
          </a:p>
          <a:p>
            <a:pPr marL="342900" indent="-342900" eaLnBrk="0" hangingPunct="0">
              <a:spcBef>
                <a:spcPct val="20000"/>
              </a:spcBef>
              <a:buFontTx/>
              <a:buChar char="•"/>
            </a:pPr>
            <a:r>
              <a:rPr lang="en-GB" sz="1500">
                <a:solidFill>
                  <a:schemeClr val="tx1"/>
                </a:solidFill>
              </a:rPr>
              <a:t>Focus Packs of colour facsimiles linked to the National Curriculum.</a:t>
            </a:r>
          </a:p>
          <a:p>
            <a:pPr marL="342900" indent="-342900" eaLnBrk="0" hangingPunct="0">
              <a:spcBef>
                <a:spcPct val="20000"/>
              </a:spcBef>
            </a:pPr>
            <a:endParaRPr lang="en-GB" sz="800">
              <a:solidFill>
                <a:schemeClr val="tx1"/>
              </a:solidFill>
            </a:endParaRPr>
          </a:p>
        </p:txBody>
      </p:sp>
      <p:pic>
        <p:nvPicPr>
          <p:cNvPr id="57347" name="Picture 12" descr="Children usign Archives 2008 (21)"/>
          <p:cNvPicPr>
            <a:picLocks noChangeAspect="1" noChangeArrowheads="1"/>
          </p:cNvPicPr>
          <p:nvPr/>
        </p:nvPicPr>
        <p:blipFill>
          <a:blip r:embed="rId2"/>
          <a:srcRect/>
          <a:stretch>
            <a:fillRect/>
          </a:stretch>
        </p:blipFill>
        <p:spPr bwMode="auto">
          <a:xfrm>
            <a:off x="5508625" y="4365625"/>
            <a:ext cx="3049588" cy="2022475"/>
          </a:xfrm>
          <a:prstGeom prst="rect">
            <a:avLst/>
          </a:prstGeom>
          <a:noFill/>
          <a:ln w="9525">
            <a:solidFill>
              <a:schemeClr val="tx1"/>
            </a:solidFill>
            <a:miter lim="800000"/>
            <a:headEnd/>
            <a:tailEnd/>
          </a:ln>
        </p:spPr>
      </p:pic>
      <p:pic>
        <p:nvPicPr>
          <p:cNvPr id="57348" name="Picture 13" descr="Children usign Archives 2008 (3)-1"/>
          <p:cNvPicPr>
            <a:picLocks noChangeAspect="1" noChangeArrowheads="1"/>
          </p:cNvPicPr>
          <p:nvPr/>
        </p:nvPicPr>
        <p:blipFill>
          <a:blip r:embed="rId3"/>
          <a:srcRect/>
          <a:stretch>
            <a:fillRect/>
          </a:stretch>
        </p:blipFill>
        <p:spPr bwMode="auto">
          <a:xfrm>
            <a:off x="6467475" y="908050"/>
            <a:ext cx="2111375" cy="3168650"/>
          </a:xfrm>
          <a:prstGeom prst="rect">
            <a:avLst/>
          </a:prstGeom>
          <a:noFill/>
          <a:ln w="9525">
            <a:solidFill>
              <a:schemeClr val="tx1"/>
            </a:solidFill>
            <a:miter lim="800000"/>
            <a:headEnd/>
            <a:tailEnd/>
          </a:ln>
        </p:spPr>
      </p:pic>
      <p:sp>
        <p:nvSpPr>
          <p:cNvPr id="57349" name="Text Box 7"/>
          <p:cNvSpPr txBox="1">
            <a:spLocks noChangeArrowheads="1"/>
          </p:cNvSpPr>
          <p:nvPr/>
        </p:nvSpPr>
        <p:spPr bwMode="auto">
          <a:xfrm>
            <a:off x="611188" y="5949950"/>
            <a:ext cx="4321175" cy="436563"/>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200" b="1" u="sng">
                <a:solidFill>
                  <a:srgbClr val="0000FF"/>
                </a:solidFill>
              </a:rPr>
              <a:t>www.sheffield.gov.uk/archives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68313" y="0"/>
            <a:ext cx="8229600" cy="1157288"/>
          </a:xfrm>
        </p:spPr>
        <p:txBody>
          <a:bodyPr/>
          <a:lstStyle/>
          <a:p>
            <a:pPr eaLnBrk="1" hangingPunct="1"/>
            <a:r>
              <a:rPr lang="en-US" b="1" smtClean="0"/>
              <a:t>Reasons for migration</a:t>
            </a:r>
          </a:p>
        </p:txBody>
      </p:sp>
      <p:sp>
        <p:nvSpPr>
          <p:cNvPr id="23554" name="Text Box 5"/>
          <p:cNvSpPr txBox="1">
            <a:spLocks noChangeArrowheads="1"/>
          </p:cNvSpPr>
          <p:nvPr/>
        </p:nvSpPr>
        <p:spPr bwMode="auto">
          <a:xfrm>
            <a:off x="5651500" y="1341438"/>
            <a:ext cx="2952750" cy="4625975"/>
          </a:xfrm>
          <a:prstGeom prst="rect">
            <a:avLst/>
          </a:prstGeom>
          <a:noFill/>
          <a:ln w="9525">
            <a:noFill/>
            <a:miter lim="800000"/>
            <a:headEnd/>
            <a:tailEnd/>
          </a:ln>
        </p:spPr>
        <p:txBody>
          <a:bodyPr>
            <a:spAutoFit/>
          </a:bodyPr>
          <a:lstStyle/>
          <a:p>
            <a:pPr marL="342900" indent="-342900">
              <a:spcBef>
                <a:spcPct val="50000"/>
              </a:spcBef>
            </a:pPr>
            <a:r>
              <a:rPr lang="en-GB">
                <a:solidFill>
                  <a:schemeClr val="tx1"/>
                </a:solidFill>
              </a:rPr>
              <a:t>Some people are </a:t>
            </a:r>
            <a:r>
              <a:rPr lang="en-GB" b="1">
                <a:solidFill>
                  <a:schemeClr val="tx1"/>
                </a:solidFill>
              </a:rPr>
              <a:t>forced</a:t>
            </a:r>
            <a:r>
              <a:rPr lang="en-GB">
                <a:solidFill>
                  <a:schemeClr val="tx1"/>
                </a:solidFill>
              </a:rPr>
              <a:t> to migrate, e.g. someone who moves due to war or famine.</a:t>
            </a:r>
          </a:p>
          <a:p>
            <a:pPr marL="342900" indent="-342900">
              <a:spcBef>
                <a:spcPct val="50000"/>
              </a:spcBef>
            </a:pPr>
            <a:endParaRPr lang="en-GB">
              <a:solidFill>
                <a:schemeClr val="tx1"/>
              </a:solidFill>
            </a:endParaRPr>
          </a:p>
          <a:p>
            <a:pPr marL="342900" indent="-342900">
              <a:spcBef>
                <a:spcPct val="50000"/>
              </a:spcBef>
            </a:pPr>
            <a:r>
              <a:rPr lang="en-GB" b="1">
                <a:solidFill>
                  <a:schemeClr val="tx1"/>
                </a:solidFill>
              </a:rPr>
              <a:t>Push</a:t>
            </a:r>
            <a:r>
              <a:rPr lang="en-GB">
                <a:solidFill>
                  <a:schemeClr val="tx1"/>
                </a:solidFill>
              </a:rPr>
              <a:t> factors include:</a:t>
            </a:r>
          </a:p>
          <a:p>
            <a:pPr marL="342900" indent="-342900">
              <a:spcBef>
                <a:spcPct val="50000"/>
              </a:spcBef>
              <a:buFontTx/>
              <a:buChar char="•"/>
            </a:pPr>
            <a:r>
              <a:rPr lang="en-GB">
                <a:solidFill>
                  <a:schemeClr val="tx1"/>
                </a:solidFill>
              </a:rPr>
              <a:t>Poverty</a:t>
            </a:r>
          </a:p>
          <a:p>
            <a:pPr marL="342900" indent="-342900">
              <a:buFontTx/>
              <a:buChar char="•"/>
            </a:pPr>
            <a:r>
              <a:rPr lang="en-GB">
                <a:solidFill>
                  <a:schemeClr val="tx1"/>
                </a:solidFill>
              </a:rPr>
              <a:t>War</a:t>
            </a:r>
          </a:p>
          <a:p>
            <a:pPr marL="342900" indent="-342900">
              <a:buFontTx/>
              <a:buChar char="•"/>
            </a:pPr>
            <a:r>
              <a:rPr lang="en-GB">
                <a:solidFill>
                  <a:schemeClr val="tx1"/>
                </a:solidFill>
              </a:rPr>
              <a:t>Flooding</a:t>
            </a:r>
          </a:p>
          <a:p>
            <a:pPr marL="342900" indent="-342900">
              <a:buFontTx/>
              <a:buChar char="•"/>
            </a:pPr>
            <a:r>
              <a:rPr lang="en-GB">
                <a:solidFill>
                  <a:schemeClr val="tx1"/>
                </a:solidFill>
              </a:rPr>
              <a:t>Drought</a:t>
            </a:r>
          </a:p>
          <a:p>
            <a:pPr marL="342900" indent="-342900">
              <a:buFontTx/>
              <a:buChar char="•"/>
            </a:pPr>
            <a:r>
              <a:rPr lang="en-GB">
                <a:solidFill>
                  <a:schemeClr val="tx1"/>
                </a:solidFill>
              </a:rPr>
              <a:t>High crime</a:t>
            </a:r>
          </a:p>
          <a:p>
            <a:pPr marL="342900" indent="-342900">
              <a:buFontTx/>
              <a:buChar char="•"/>
            </a:pPr>
            <a:r>
              <a:rPr lang="en-GB">
                <a:solidFill>
                  <a:schemeClr val="tx1"/>
                </a:solidFill>
              </a:rPr>
              <a:t>Poor safety</a:t>
            </a:r>
          </a:p>
          <a:p>
            <a:pPr marL="342900" indent="-342900">
              <a:buFontTx/>
              <a:buChar char="•"/>
            </a:pPr>
            <a:r>
              <a:rPr lang="en-GB">
                <a:solidFill>
                  <a:schemeClr val="tx1"/>
                </a:solidFill>
              </a:rPr>
              <a:t>Lack of services or opportunities</a:t>
            </a:r>
          </a:p>
          <a:p>
            <a:pPr marL="342900" indent="-342900"/>
            <a:endParaRPr lang="en-GB">
              <a:solidFill>
                <a:schemeClr val="tx1"/>
              </a:solidFill>
            </a:endParaRPr>
          </a:p>
        </p:txBody>
      </p:sp>
      <p:pic>
        <p:nvPicPr>
          <p:cNvPr id="23555" name="Picture 6" descr="Acc-2000-36-Kosavans"/>
          <p:cNvPicPr>
            <a:picLocks noChangeAspect="1" noChangeArrowheads="1"/>
          </p:cNvPicPr>
          <p:nvPr/>
        </p:nvPicPr>
        <p:blipFill>
          <a:blip r:embed="rId3"/>
          <a:srcRect b="224"/>
          <a:stretch>
            <a:fillRect/>
          </a:stretch>
        </p:blipFill>
        <p:spPr bwMode="auto">
          <a:xfrm>
            <a:off x="539750" y="1341438"/>
            <a:ext cx="4787900" cy="3527425"/>
          </a:xfrm>
          <a:prstGeom prst="rect">
            <a:avLst/>
          </a:prstGeom>
          <a:noFill/>
          <a:ln w="9525">
            <a:noFill/>
            <a:miter lim="800000"/>
            <a:headEnd/>
            <a:tailEnd/>
          </a:ln>
        </p:spPr>
      </p:pic>
      <p:sp>
        <p:nvSpPr>
          <p:cNvPr id="23556" name="Text Box 7"/>
          <p:cNvSpPr txBox="1">
            <a:spLocks noChangeArrowheads="1"/>
          </p:cNvSpPr>
          <p:nvPr/>
        </p:nvSpPr>
        <p:spPr bwMode="auto">
          <a:xfrm>
            <a:off x="539750" y="5013325"/>
            <a:ext cx="4751388" cy="915988"/>
          </a:xfrm>
          <a:prstGeom prst="rect">
            <a:avLst/>
          </a:prstGeom>
          <a:solidFill>
            <a:schemeClr val="tx1"/>
          </a:solidFill>
          <a:ln w="9525">
            <a:noFill/>
            <a:miter lim="800000"/>
            <a:headEnd/>
            <a:tailEnd/>
          </a:ln>
        </p:spPr>
        <p:txBody>
          <a:bodyPr>
            <a:spAutoFit/>
          </a:bodyPr>
          <a:lstStyle/>
          <a:p>
            <a:pPr>
              <a:spcBef>
                <a:spcPct val="50000"/>
              </a:spcBef>
            </a:pPr>
            <a:r>
              <a:rPr lang="en-GB"/>
              <a:t>Newspaper article in the Sheffield Star shows children who fled the Kosovan War in 1998-1999 to live in Sheffield</a:t>
            </a:r>
          </a:p>
        </p:txBody>
      </p:sp>
      <p:sp>
        <p:nvSpPr>
          <p:cNvPr id="23557" name="Text Box 6"/>
          <p:cNvSpPr txBox="1">
            <a:spLocks noChangeArrowheads="1"/>
          </p:cNvSpPr>
          <p:nvPr/>
        </p:nvSpPr>
        <p:spPr bwMode="auto">
          <a:xfrm>
            <a:off x="468313" y="6237288"/>
            <a:ext cx="4391025" cy="274637"/>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1990s, Sheffield Local Studies Library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b="1" smtClean="0"/>
              <a:t>Different types of immigrants</a:t>
            </a:r>
          </a:p>
        </p:txBody>
      </p:sp>
      <p:sp>
        <p:nvSpPr>
          <p:cNvPr id="25602" name="Rectangle 3"/>
          <p:cNvSpPr>
            <a:spLocks noGrp="1" noChangeArrowheads="1"/>
          </p:cNvSpPr>
          <p:nvPr>
            <p:ph type="body" idx="1"/>
          </p:nvPr>
        </p:nvSpPr>
        <p:spPr>
          <a:xfrm>
            <a:off x="4572000" y="1268413"/>
            <a:ext cx="4032250" cy="4751387"/>
          </a:xfrm>
        </p:spPr>
        <p:txBody>
          <a:bodyPr/>
          <a:lstStyle/>
          <a:p>
            <a:pPr eaLnBrk="1" hangingPunct="1">
              <a:lnSpc>
                <a:spcPct val="80000"/>
              </a:lnSpc>
              <a:buFontTx/>
              <a:buNone/>
            </a:pPr>
            <a:endParaRPr lang="en-US" sz="1800" smtClean="0"/>
          </a:p>
          <a:p>
            <a:pPr eaLnBrk="1" hangingPunct="1">
              <a:lnSpc>
                <a:spcPct val="80000"/>
              </a:lnSpc>
            </a:pPr>
            <a:r>
              <a:rPr lang="en-US" sz="2000" smtClean="0"/>
              <a:t>A </a:t>
            </a:r>
            <a:r>
              <a:rPr lang="en-US" sz="2000" b="1" smtClean="0"/>
              <a:t>migrant worker</a:t>
            </a:r>
            <a:r>
              <a:rPr lang="en-US" sz="2000" smtClean="0"/>
              <a:t> is someone who moves to another country to find work.</a:t>
            </a:r>
          </a:p>
          <a:p>
            <a:pPr eaLnBrk="1" hangingPunct="1">
              <a:lnSpc>
                <a:spcPct val="80000"/>
              </a:lnSpc>
            </a:pPr>
            <a:endParaRPr lang="en-US" sz="2000" smtClean="0"/>
          </a:p>
          <a:p>
            <a:pPr eaLnBrk="1" hangingPunct="1">
              <a:lnSpc>
                <a:spcPct val="80000"/>
              </a:lnSpc>
            </a:pPr>
            <a:r>
              <a:rPr lang="en-US" sz="2000" smtClean="0"/>
              <a:t>An </a:t>
            </a:r>
            <a:r>
              <a:rPr lang="en-US" sz="2000" b="1" smtClean="0"/>
              <a:t>asylum-seeker</a:t>
            </a:r>
            <a:r>
              <a:rPr lang="en-US" sz="2000" smtClean="0"/>
              <a:t> is someone who is fleeing danger in their own country and who has applied to the authorities in another country to be accepted as a refugee.</a:t>
            </a:r>
          </a:p>
          <a:p>
            <a:pPr eaLnBrk="1" hangingPunct="1">
              <a:lnSpc>
                <a:spcPct val="80000"/>
              </a:lnSpc>
            </a:pPr>
            <a:endParaRPr lang="en-US" sz="2000" smtClean="0"/>
          </a:p>
          <a:p>
            <a:pPr eaLnBrk="1" hangingPunct="1">
              <a:lnSpc>
                <a:spcPct val="80000"/>
              </a:lnSpc>
            </a:pPr>
            <a:r>
              <a:rPr lang="en-US" sz="2000" smtClean="0"/>
              <a:t>A </a:t>
            </a:r>
            <a:r>
              <a:rPr lang="en-US" sz="2000" b="1" smtClean="0"/>
              <a:t>refugee</a:t>
            </a:r>
            <a:r>
              <a:rPr lang="en-US" sz="2000" smtClean="0"/>
              <a:t> is someone whose application for asylum has been successful and has been given permission to stay in the UK.</a:t>
            </a:r>
          </a:p>
        </p:txBody>
      </p:sp>
      <p:pic>
        <p:nvPicPr>
          <p:cNvPr id="25603" name="Picture 5" descr="_48521718_sanctuary"/>
          <p:cNvPicPr>
            <a:picLocks noChangeAspect="1" noChangeArrowheads="1"/>
          </p:cNvPicPr>
          <p:nvPr/>
        </p:nvPicPr>
        <p:blipFill>
          <a:blip r:embed="rId3">
            <a:lum contrast="36000"/>
          </a:blip>
          <a:srcRect/>
          <a:stretch>
            <a:fillRect/>
          </a:stretch>
        </p:blipFill>
        <p:spPr bwMode="auto">
          <a:xfrm rot="-513271">
            <a:off x="687388" y="1543050"/>
            <a:ext cx="3527425" cy="2652713"/>
          </a:xfrm>
          <a:prstGeom prst="rect">
            <a:avLst/>
          </a:prstGeom>
          <a:noFill/>
          <a:ln w="9525">
            <a:noFill/>
            <a:miter lim="800000"/>
            <a:headEnd/>
            <a:tailEnd/>
          </a:ln>
        </p:spPr>
      </p:pic>
      <p:sp>
        <p:nvSpPr>
          <p:cNvPr id="25604" name="Text Box 6"/>
          <p:cNvSpPr txBox="1">
            <a:spLocks noChangeArrowheads="1"/>
          </p:cNvSpPr>
          <p:nvPr/>
        </p:nvSpPr>
        <p:spPr bwMode="auto">
          <a:xfrm>
            <a:off x="684213" y="4652963"/>
            <a:ext cx="3671887" cy="1465262"/>
          </a:xfrm>
          <a:prstGeom prst="rect">
            <a:avLst/>
          </a:prstGeom>
          <a:solidFill>
            <a:schemeClr val="tx1"/>
          </a:solidFill>
          <a:ln w="9525">
            <a:noFill/>
            <a:miter lim="800000"/>
            <a:headEnd/>
            <a:tailEnd/>
          </a:ln>
        </p:spPr>
        <p:txBody>
          <a:bodyPr>
            <a:spAutoFit/>
          </a:bodyPr>
          <a:lstStyle/>
          <a:p>
            <a:pPr>
              <a:spcBef>
                <a:spcPct val="50000"/>
              </a:spcBef>
            </a:pPr>
            <a:r>
              <a:rPr lang="en-GB"/>
              <a:t>Many refugees and asylum-seekers have had extremely traumatic experiences and have had to leave their homes at very short notice.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68313" y="0"/>
            <a:ext cx="8229600" cy="1143000"/>
          </a:xfrm>
        </p:spPr>
        <p:txBody>
          <a:bodyPr/>
          <a:lstStyle/>
          <a:p>
            <a:r>
              <a:rPr lang="en-US" sz="3400" b="1" smtClean="0"/>
              <a:t>History of immigration in Sheffield</a:t>
            </a:r>
          </a:p>
        </p:txBody>
      </p:sp>
      <p:sp>
        <p:nvSpPr>
          <p:cNvPr id="27650" name="Rectangle 3"/>
          <p:cNvSpPr>
            <a:spLocks noGrp="1" noChangeArrowheads="1"/>
          </p:cNvSpPr>
          <p:nvPr>
            <p:ph type="body" idx="1"/>
          </p:nvPr>
        </p:nvSpPr>
        <p:spPr>
          <a:xfrm>
            <a:off x="468313" y="1125538"/>
            <a:ext cx="4103687" cy="2736850"/>
          </a:xfrm>
        </p:spPr>
        <p:txBody>
          <a:bodyPr/>
          <a:lstStyle/>
          <a:p>
            <a:r>
              <a:rPr lang="en-US" sz="1800" smtClean="0"/>
              <a:t>The 1950s saw a huge rise in immigration to Britain.  However, most British cities have a long history of immigration.</a:t>
            </a:r>
          </a:p>
          <a:p>
            <a:endParaRPr lang="en-US" sz="1800" smtClean="0"/>
          </a:p>
          <a:p>
            <a:r>
              <a:rPr lang="en-GB" sz="1800" smtClean="0"/>
              <a:t>For hundreds of years people have come from different parts of the world to make a new home in Sheffield.</a:t>
            </a:r>
            <a:endParaRPr lang="en-US" sz="1800" smtClean="0"/>
          </a:p>
        </p:txBody>
      </p:sp>
      <p:sp>
        <p:nvSpPr>
          <p:cNvPr id="27651" name="Text Box 4"/>
          <p:cNvSpPr txBox="1">
            <a:spLocks noChangeArrowheads="1"/>
          </p:cNvSpPr>
          <p:nvPr/>
        </p:nvSpPr>
        <p:spPr bwMode="auto">
          <a:xfrm>
            <a:off x="4356100" y="1196975"/>
            <a:ext cx="3960813" cy="366713"/>
          </a:xfrm>
          <a:prstGeom prst="rect">
            <a:avLst/>
          </a:prstGeom>
          <a:noFill/>
          <a:ln w="9525">
            <a:noFill/>
            <a:miter lim="800000"/>
            <a:headEnd/>
            <a:tailEnd/>
          </a:ln>
        </p:spPr>
        <p:txBody>
          <a:bodyPr>
            <a:spAutoFit/>
          </a:bodyPr>
          <a:lstStyle/>
          <a:p>
            <a:pPr>
              <a:spcBef>
                <a:spcPct val="50000"/>
              </a:spcBef>
            </a:pPr>
            <a:endParaRPr lang="en-US">
              <a:solidFill>
                <a:schemeClr val="tx1"/>
              </a:solidFill>
            </a:endParaRPr>
          </a:p>
        </p:txBody>
      </p:sp>
      <p:pic>
        <p:nvPicPr>
          <p:cNvPr id="27652" name="Picture 6"/>
          <p:cNvPicPr>
            <a:picLocks noChangeAspect="1" noChangeArrowheads="1"/>
          </p:cNvPicPr>
          <p:nvPr/>
        </p:nvPicPr>
        <p:blipFill>
          <a:blip r:embed="rId2"/>
          <a:srcRect/>
          <a:stretch>
            <a:fillRect/>
          </a:stretch>
        </p:blipFill>
        <p:spPr bwMode="auto">
          <a:xfrm rot="493622">
            <a:off x="4859338" y="1196975"/>
            <a:ext cx="3744912" cy="2600325"/>
          </a:xfrm>
          <a:prstGeom prst="rect">
            <a:avLst/>
          </a:prstGeom>
          <a:noFill/>
          <a:ln w="9525">
            <a:noFill/>
            <a:miter lim="800000"/>
            <a:headEnd/>
            <a:tailEnd/>
          </a:ln>
        </p:spPr>
      </p:pic>
      <p:sp>
        <p:nvSpPr>
          <p:cNvPr id="27653" name="Text Box 8"/>
          <p:cNvSpPr txBox="1">
            <a:spLocks noChangeArrowheads="1"/>
          </p:cNvSpPr>
          <p:nvPr/>
        </p:nvSpPr>
        <p:spPr bwMode="auto">
          <a:xfrm>
            <a:off x="755650" y="3933825"/>
            <a:ext cx="4681538" cy="2420938"/>
          </a:xfrm>
          <a:prstGeom prst="rect">
            <a:avLst/>
          </a:prstGeom>
          <a:solidFill>
            <a:schemeClr val="tx1"/>
          </a:solidFill>
          <a:ln w="9525">
            <a:noFill/>
            <a:miter lim="800000"/>
            <a:headEnd/>
            <a:tailEnd/>
          </a:ln>
        </p:spPr>
        <p:txBody>
          <a:bodyPr>
            <a:spAutoFit/>
          </a:bodyPr>
          <a:lstStyle/>
          <a:p>
            <a:r>
              <a:rPr lang="en-GB" sz="1700" b="1"/>
              <a:t>Note some of the names from the 1881 and 1891 census in Sheffield:</a:t>
            </a:r>
          </a:p>
          <a:p>
            <a:endParaRPr lang="en-GB" sz="1700" b="1"/>
          </a:p>
          <a:p>
            <a:pPr>
              <a:buFontTx/>
              <a:buChar char="•"/>
            </a:pPr>
            <a:r>
              <a:rPr lang="en-GB" sz="1700" b="1"/>
              <a:t>  Samuel Olewsky, tailor, 4 Grindle Gate</a:t>
            </a:r>
          </a:p>
          <a:p>
            <a:pPr>
              <a:buFontTx/>
              <a:buChar char="•"/>
            </a:pPr>
            <a:r>
              <a:rPr lang="en-GB" sz="1700" b="1"/>
              <a:t>  Louis Metzger, pork butcher, 98 West bar</a:t>
            </a:r>
          </a:p>
          <a:p>
            <a:pPr>
              <a:buFontTx/>
              <a:buChar char="•"/>
            </a:pPr>
            <a:r>
              <a:rPr lang="en-GB" sz="1700" b="1"/>
              <a:t>  Giovanni Ferarrio, glass carver and gilder, 17  Penley Street</a:t>
            </a:r>
          </a:p>
          <a:p>
            <a:pPr>
              <a:buFontTx/>
              <a:buChar char="•"/>
            </a:pPr>
            <a:r>
              <a:rPr lang="en-GB" sz="1700" b="1"/>
              <a:t>  John O’Donnell, boot and shoe maker, 41 Lambert Street</a:t>
            </a:r>
          </a:p>
        </p:txBody>
      </p:sp>
      <p:sp>
        <p:nvSpPr>
          <p:cNvPr id="27654" name="AutoShape 10"/>
          <p:cNvSpPr>
            <a:spLocks noChangeArrowheads="1"/>
          </p:cNvSpPr>
          <p:nvPr/>
        </p:nvSpPr>
        <p:spPr bwMode="auto">
          <a:xfrm>
            <a:off x="5651500" y="4437063"/>
            <a:ext cx="3097213" cy="1512887"/>
          </a:xfrm>
          <a:prstGeom prst="wedgeRectCallout">
            <a:avLst>
              <a:gd name="adj1" fmla="val -41491"/>
              <a:gd name="adj2" fmla="val 73926"/>
            </a:avLst>
          </a:prstGeom>
          <a:solidFill>
            <a:schemeClr val="hlink"/>
          </a:solidFill>
          <a:ln w="9525" algn="ctr">
            <a:noFill/>
            <a:miter lim="800000"/>
            <a:headEnd/>
            <a:tailEnd/>
          </a:ln>
        </p:spPr>
        <p:txBody>
          <a:bodyPr/>
          <a:lstStyle/>
          <a:p>
            <a:pPr algn="ctr"/>
            <a:endParaRPr lang="en-US"/>
          </a:p>
        </p:txBody>
      </p:sp>
      <p:sp>
        <p:nvSpPr>
          <p:cNvPr id="27655" name="Text Box 11"/>
          <p:cNvSpPr txBox="1">
            <a:spLocks noChangeArrowheads="1"/>
          </p:cNvSpPr>
          <p:nvPr/>
        </p:nvSpPr>
        <p:spPr bwMode="auto">
          <a:xfrm>
            <a:off x="5795963" y="4581525"/>
            <a:ext cx="2808287" cy="1190625"/>
          </a:xfrm>
          <a:prstGeom prst="rect">
            <a:avLst/>
          </a:prstGeom>
          <a:solidFill>
            <a:schemeClr val="tx1"/>
          </a:solidFill>
          <a:ln w="9525">
            <a:noFill/>
            <a:miter lim="800000"/>
            <a:headEnd/>
            <a:tailEnd/>
          </a:ln>
        </p:spPr>
        <p:txBody>
          <a:bodyPr>
            <a:spAutoFit/>
          </a:bodyPr>
          <a:lstStyle/>
          <a:p>
            <a:r>
              <a:rPr lang="en-GB"/>
              <a:t>Can you guess from their surnames where these Sheffield people were originally from?</a:t>
            </a:r>
          </a:p>
        </p:txBody>
      </p:sp>
      <p:sp>
        <p:nvSpPr>
          <p:cNvPr id="27656" name="Text Box 9"/>
          <p:cNvSpPr txBox="1">
            <a:spLocks noChangeArrowheads="1"/>
          </p:cNvSpPr>
          <p:nvPr/>
        </p:nvSpPr>
        <p:spPr bwMode="auto">
          <a:xfrm>
            <a:off x="2195513" y="6453188"/>
            <a:ext cx="6696075" cy="274637"/>
          </a:xfrm>
          <a:prstGeom prst="rect">
            <a:avLst/>
          </a:prstGeom>
          <a:noFill/>
          <a:ln w="9525">
            <a:noFill/>
            <a:miter lim="800000"/>
            <a:headEnd/>
            <a:tailEnd/>
          </a:ln>
        </p:spPr>
        <p:txBody>
          <a:bodyPr>
            <a:spAutoFit/>
          </a:bodyPr>
          <a:lstStyle/>
          <a:p>
            <a:pPr algn="r">
              <a:spcBef>
                <a:spcPct val="50000"/>
              </a:spcBef>
            </a:pPr>
            <a:r>
              <a:rPr lang="en-GB" sz="1200" i="1">
                <a:solidFill>
                  <a:schemeClr val="tx1"/>
                </a:solidFill>
              </a:rPr>
              <a:t>Source: Sheffield Census, 1881; 1891, Sheffield Archives and Local Studies Library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68313" y="0"/>
            <a:ext cx="8229600" cy="1143000"/>
          </a:xfrm>
        </p:spPr>
        <p:txBody>
          <a:bodyPr/>
          <a:lstStyle/>
          <a:p>
            <a:r>
              <a:rPr lang="en-GB" sz="2600" b="1" smtClean="0"/>
              <a:t>The beginnings of mass immigration to Sheffield</a:t>
            </a:r>
          </a:p>
        </p:txBody>
      </p:sp>
      <p:sp>
        <p:nvSpPr>
          <p:cNvPr id="28674" name="Rectangle 3"/>
          <p:cNvSpPr>
            <a:spLocks noGrp="1" noChangeArrowheads="1"/>
          </p:cNvSpPr>
          <p:nvPr>
            <p:ph type="body" idx="1"/>
          </p:nvPr>
        </p:nvSpPr>
        <p:spPr>
          <a:xfrm>
            <a:off x="250825" y="1052513"/>
            <a:ext cx="4608513" cy="5329237"/>
          </a:xfrm>
        </p:spPr>
        <p:txBody>
          <a:bodyPr/>
          <a:lstStyle/>
          <a:p>
            <a:pPr>
              <a:lnSpc>
                <a:spcPct val="80000"/>
              </a:lnSpc>
            </a:pPr>
            <a:r>
              <a:rPr lang="en-GB" sz="1800" b="1" smtClean="0"/>
              <a:t>Irish: </a:t>
            </a:r>
            <a:r>
              <a:rPr lang="en-GB" sz="1800" smtClean="0"/>
              <a:t>Irish immigration to Sheffield was first recorded in 1433</a:t>
            </a:r>
            <a:r>
              <a:rPr lang="en-GB" sz="1800" b="1" smtClean="0"/>
              <a:t>. </a:t>
            </a:r>
          </a:p>
          <a:p>
            <a:pPr>
              <a:lnSpc>
                <a:spcPct val="80000"/>
              </a:lnSpc>
              <a:buFontTx/>
              <a:buNone/>
            </a:pPr>
            <a:endParaRPr lang="en-GB" sz="1800" b="1" smtClean="0"/>
          </a:p>
          <a:p>
            <a:pPr>
              <a:lnSpc>
                <a:spcPct val="80000"/>
              </a:lnSpc>
            </a:pPr>
            <a:r>
              <a:rPr lang="en-GB" sz="1800" b="1" smtClean="0"/>
              <a:t>Pakistani: </a:t>
            </a:r>
            <a:r>
              <a:rPr lang="en-GB" sz="1800" smtClean="0"/>
              <a:t>Immigration began in the 1950s to meet labour shortages.</a:t>
            </a:r>
          </a:p>
          <a:p>
            <a:pPr>
              <a:lnSpc>
                <a:spcPct val="80000"/>
              </a:lnSpc>
              <a:buFontTx/>
              <a:buNone/>
            </a:pPr>
            <a:endParaRPr lang="en-GB" sz="1800" smtClean="0"/>
          </a:p>
          <a:p>
            <a:pPr>
              <a:lnSpc>
                <a:spcPct val="80000"/>
              </a:lnSpc>
            </a:pPr>
            <a:r>
              <a:rPr lang="en-GB" sz="1800" b="1" smtClean="0"/>
              <a:t>Indian:</a:t>
            </a:r>
            <a:r>
              <a:rPr lang="en-GB" sz="1800" smtClean="0"/>
              <a:t> Immigration peaked in the 1960s.</a:t>
            </a:r>
          </a:p>
          <a:p>
            <a:pPr>
              <a:lnSpc>
                <a:spcPct val="80000"/>
              </a:lnSpc>
              <a:buFontTx/>
              <a:buNone/>
            </a:pPr>
            <a:endParaRPr lang="en-GB" sz="1800" smtClean="0"/>
          </a:p>
          <a:p>
            <a:pPr>
              <a:lnSpc>
                <a:spcPct val="80000"/>
              </a:lnSpc>
            </a:pPr>
            <a:r>
              <a:rPr lang="en-GB" sz="1800" b="1" smtClean="0"/>
              <a:t>Chinese:</a:t>
            </a:r>
            <a:r>
              <a:rPr lang="en-GB" sz="1800" smtClean="0"/>
              <a:t> The first Chinese immigrants came in the late 1800s.  After the Second World War many more came to Britain.</a:t>
            </a:r>
          </a:p>
          <a:p>
            <a:pPr>
              <a:lnSpc>
                <a:spcPct val="80000"/>
              </a:lnSpc>
              <a:buFontTx/>
              <a:buNone/>
            </a:pPr>
            <a:endParaRPr lang="en-GB" sz="1800" smtClean="0"/>
          </a:p>
          <a:p>
            <a:pPr>
              <a:lnSpc>
                <a:spcPct val="80000"/>
              </a:lnSpc>
            </a:pPr>
            <a:r>
              <a:rPr lang="en-GB" sz="1800" b="1" smtClean="0"/>
              <a:t>Bangladeshi:</a:t>
            </a:r>
            <a:r>
              <a:rPr lang="en-GB" sz="1800" smtClean="0"/>
              <a:t> Began to arrive in the UK after 1945 to work in Sheffield factories.</a:t>
            </a:r>
          </a:p>
          <a:p>
            <a:pPr>
              <a:lnSpc>
                <a:spcPct val="80000"/>
              </a:lnSpc>
              <a:buFontTx/>
              <a:buNone/>
            </a:pPr>
            <a:endParaRPr lang="en-GB" sz="1800" smtClean="0"/>
          </a:p>
          <a:p>
            <a:pPr>
              <a:lnSpc>
                <a:spcPct val="80000"/>
              </a:lnSpc>
            </a:pPr>
            <a:r>
              <a:rPr lang="en-GB" sz="1800" b="1" smtClean="0"/>
              <a:t>African Caribbean: </a:t>
            </a:r>
            <a:r>
              <a:rPr lang="en-GB" sz="1800" smtClean="0"/>
              <a:t>Most came to Sheffield during the labour shortages of the 1950s.</a:t>
            </a:r>
            <a:r>
              <a:rPr lang="en-GB" sz="2000" smtClean="0"/>
              <a:t> </a:t>
            </a:r>
          </a:p>
        </p:txBody>
      </p:sp>
      <p:sp>
        <p:nvSpPr>
          <p:cNvPr id="28675" name="Text Box 11"/>
          <p:cNvSpPr txBox="1">
            <a:spLocks noChangeArrowheads="1"/>
          </p:cNvSpPr>
          <p:nvPr/>
        </p:nvSpPr>
        <p:spPr bwMode="auto">
          <a:xfrm>
            <a:off x="5003800" y="3860800"/>
            <a:ext cx="3673475" cy="641350"/>
          </a:xfrm>
          <a:prstGeom prst="rect">
            <a:avLst/>
          </a:prstGeom>
          <a:solidFill>
            <a:schemeClr val="tx1"/>
          </a:solidFill>
          <a:ln w="9525">
            <a:noFill/>
            <a:miter lim="800000"/>
            <a:headEnd/>
            <a:tailEnd/>
          </a:ln>
        </p:spPr>
        <p:txBody>
          <a:bodyPr>
            <a:spAutoFit/>
          </a:bodyPr>
          <a:lstStyle/>
          <a:p>
            <a:r>
              <a:rPr lang="en-GB"/>
              <a:t>Immigrants pictured in Attercliffe, Sheffield in 1958</a:t>
            </a:r>
          </a:p>
        </p:txBody>
      </p:sp>
      <p:pic>
        <p:nvPicPr>
          <p:cNvPr id="28676" name="Picture 13"/>
          <p:cNvPicPr>
            <a:picLocks noChangeAspect="1" noChangeArrowheads="1"/>
          </p:cNvPicPr>
          <p:nvPr/>
        </p:nvPicPr>
        <p:blipFill>
          <a:blip r:embed="rId3">
            <a:lum contrast="18000"/>
          </a:blip>
          <a:srcRect/>
          <a:stretch>
            <a:fillRect/>
          </a:stretch>
        </p:blipFill>
        <p:spPr bwMode="auto">
          <a:xfrm>
            <a:off x="5003800" y="1125538"/>
            <a:ext cx="3673475" cy="2605087"/>
          </a:xfrm>
          <a:prstGeom prst="rect">
            <a:avLst/>
          </a:prstGeom>
          <a:noFill/>
          <a:ln w="9525">
            <a:noFill/>
            <a:miter lim="800000"/>
            <a:headEnd/>
            <a:tailEnd/>
          </a:ln>
        </p:spPr>
      </p:pic>
      <p:sp>
        <p:nvSpPr>
          <p:cNvPr id="28677" name="AutoShape 16"/>
          <p:cNvSpPr>
            <a:spLocks noChangeArrowheads="1"/>
          </p:cNvSpPr>
          <p:nvPr/>
        </p:nvSpPr>
        <p:spPr bwMode="auto">
          <a:xfrm>
            <a:off x="5508625" y="4797425"/>
            <a:ext cx="3168650" cy="1223963"/>
          </a:xfrm>
          <a:prstGeom prst="wedgeRectCallout">
            <a:avLst>
              <a:gd name="adj1" fmla="val -41032"/>
              <a:gd name="adj2" fmla="val 81778"/>
            </a:avLst>
          </a:prstGeom>
          <a:solidFill>
            <a:schemeClr val="hlink"/>
          </a:solidFill>
          <a:ln w="9525" algn="ctr">
            <a:noFill/>
            <a:miter lim="800000"/>
            <a:headEnd/>
            <a:tailEnd/>
          </a:ln>
        </p:spPr>
        <p:txBody>
          <a:bodyPr/>
          <a:lstStyle/>
          <a:p>
            <a:pPr algn="ctr"/>
            <a:endParaRPr lang="en-US"/>
          </a:p>
        </p:txBody>
      </p:sp>
      <p:sp>
        <p:nvSpPr>
          <p:cNvPr id="28678" name="Text Box 14"/>
          <p:cNvSpPr txBox="1">
            <a:spLocks noChangeArrowheads="1"/>
          </p:cNvSpPr>
          <p:nvPr/>
        </p:nvSpPr>
        <p:spPr bwMode="auto">
          <a:xfrm>
            <a:off x="5651500" y="4941888"/>
            <a:ext cx="2881313" cy="915987"/>
          </a:xfrm>
          <a:prstGeom prst="rect">
            <a:avLst/>
          </a:prstGeom>
          <a:solidFill>
            <a:schemeClr val="tx1"/>
          </a:solidFill>
          <a:ln w="9525">
            <a:noFill/>
            <a:miter lim="800000"/>
            <a:headEnd/>
            <a:tailEnd/>
          </a:ln>
        </p:spPr>
        <p:txBody>
          <a:bodyPr>
            <a:spAutoFit/>
          </a:bodyPr>
          <a:lstStyle/>
          <a:p>
            <a:r>
              <a:rPr lang="en-GB"/>
              <a:t>When did many new immigrants start to arrive in the UK and Sheffield?</a:t>
            </a:r>
          </a:p>
        </p:txBody>
      </p:sp>
      <p:sp>
        <p:nvSpPr>
          <p:cNvPr id="28679" name="Text Box 8"/>
          <p:cNvSpPr txBox="1">
            <a:spLocks noChangeArrowheads="1"/>
          </p:cNvSpPr>
          <p:nvPr/>
        </p:nvSpPr>
        <p:spPr bwMode="auto">
          <a:xfrm>
            <a:off x="395288" y="6381750"/>
            <a:ext cx="4391025" cy="274638"/>
          </a:xfrm>
          <a:prstGeom prst="rect">
            <a:avLst/>
          </a:prstGeom>
          <a:noFill/>
          <a:ln w="9525">
            <a:noFill/>
            <a:miter lim="800000"/>
            <a:headEnd/>
            <a:tailEnd/>
          </a:ln>
        </p:spPr>
        <p:txBody>
          <a:bodyPr>
            <a:spAutoFit/>
          </a:bodyPr>
          <a:lstStyle/>
          <a:p>
            <a:pPr>
              <a:spcBef>
                <a:spcPct val="50000"/>
              </a:spcBef>
            </a:pPr>
            <a:r>
              <a:rPr lang="en-GB" sz="1200" i="1">
                <a:solidFill>
                  <a:schemeClr val="tx1"/>
                </a:solidFill>
              </a:rPr>
              <a:t>Source: The Star, 1950s, Sheffield Local Studies Library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68313" y="0"/>
            <a:ext cx="8229600" cy="1143000"/>
          </a:xfrm>
        </p:spPr>
        <p:txBody>
          <a:bodyPr/>
          <a:lstStyle/>
          <a:p>
            <a:pPr eaLnBrk="1" hangingPunct="1"/>
            <a:r>
              <a:rPr lang="en-US" sz="3100" b="1" smtClean="0"/>
              <a:t>Why was there so much immigration into Britain in the 1950s?</a:t>
            </a:r>
          </a:p>
        </p:txBody>
      </p:sp>
      <p:sp>
        <p:nvSpPr>
          <p:cNvPr id="30722" name="Rectangle 3"/>
          <p:cNvSpPr>
            <a:spLocks noGrp="1" noChangeArrowheads="1"/>
          </p:cNvSpPr>
          <p:nvPr>
            <p:ph type="body" idx="1"/>
          </p:nvPr>
        </p:nvSpPr>
        <p:spPr>
          <a:xfrm>
            <a:off x="3779838" y="1412875"/>
            <a:ext cx="4895850" cy="4968875"/>
          </a:xfrm>
        </p:spPr>
        <p:txBody>
          <a:bodyPr/>
          <a:lstStyle/>
          <a:p>
            <a:pPr eaLnBrk="1" hangingPunct="1">
              <a:lnSpc>
                <a:spcPct val="80000"/>
              </a:lnSpc>
            </a:pPr>
            <a:r>
              <a:rPr lang="en-US" sz="1800" smtClean="0"/>
              <a:t>Before the Second World War (1939 – 1945) there were very few black and Asian people in Britain although many black and Asian men from the colonies served in the British armed forces during the war.</a:t>
            </a:r>
          </a:p>
          <a:p>
            <a:pPr eaLnBrk="1" hangingPunct="1">
              <a:lnSpc>
                <a:spcPct val="80000"/>
              </a:lnSpc>
              <a:buFontTx/>
              <a:buNone/>
            </a:pPr>
            <a:endParaRPr lang="en-US" sz="1800" smtClean="0"/>
          </a:p>
          <a:p>
            <a:pPr eaLnBrk="1" hangingPunct="1">
              <a:lnSpc>
                <a:spcPct val="80000"/>
              </a:lnSpc>
            </a:pPr>
            <a:r>
              <a:rPr lang="en-US" sz="1800" smtClean="0"/>
              <a:t>After the Second World War, the 1948 British Nationality Act gave all 800 million people in the Commonwealth the right to claim British citizenship.  This gave them the right to come and live in Britain – ‘the mother country’ – without restriction.</a:t>
            </a:r>
          </a:p>
          <a:p>
            <a:pPr eaLnBrk="1" hangingPunct="1">
              <a:lnSpc>
                <a:spcPct val="80000"/>
              </a:lnSpc>
            </a:pPr>
            <a:endParaRPr lang="en-US" sz="1800" smtClean="0"/>
          </a:p>
          <a:p>
            <a:pPr eaLnBrk="1" hangingPunct="1">
              <a:lnSpc>
                <a:spcPct val="80000"/>
              </a:lnSpc>
            </a:pPr>
            <a:r>
              <a:rPr lang="en-US" sz="1800" smtClean="0"/>
              <a:t>From the mid-1950s until 1961, 30,000 people a year emigrated from the New Commonwealth to Britain.</a:t>
            </a:r>
          </a:p>
          <a:p>
            <a:pPr eaLnBrk="1" hangingPunct="1">
              <a:lnSpc>
                <a:spcPct val="80000"/>
              </a:lnSpc>
              <a:buFontTx/>
              <a:buNone/>
            </a:pPr>
            <a:endParaRPr lang="en-US" sz="1800" smtClean="0"/>
          </a:p>
          <a:p>
            <a:pPr eaLnBrk="1" hangingPunct="1">
              <a:lnSpc>
                <a:spcPct val="80000"/>
              </a:lnSpc>
            </a:pPr>
            <a:r>
              <a:rPr lang="en-US" sz="1800" smtClean="0"/>
              <a:t>Restrictions on immigration from the Commonwealth were imposed in 1962.</a:t>
            </a:r>
          </a:p>
          <a:p>
            <a:pPr eaLnBrk="1" hangingPunct="1">
              <a:lnSpc>
                <a:spcPct val="80000"/>
              </a:lnSpc>
              <a:buFontTx/>
              <a:buNone/>
            </a:pPr>
            <a:endParaRPr lang="en-US" sz="1800" smtClean="0"/>
          </a:p>
          <a:p>
            <a:pPr eaLnBrk="1" hangingPunct="1">
              <a:lnSpc>
                <a:spcPct val="80000"/>
              </a:lnSpc>
              <a:buFontTx/>
              <a:buNone/>
            </a:pPr>
            <a:endParaRPr lang="en-US" sz="1800" smtClean="0"/>
          </a:p>
        </p:txBody>
      </p:sp>
      <p:pic>
        <p:nvPicPr>
          <p:cNvPr id="30723" name="Picture 6" descr="old-timey-suitcase"/>
          <p:cNvPicPr>
            <a:picLocks noChangeAspect="1" noChangeArrowheads="1"/>
          </p:cNvPicPr>
          <p:nvPr/>
        </p:nvPicPr>
        <p:blipFill>
          <a:blip r:embed="rId3">
            <a:lum contrast="18000"/>
          </a:blip>
          <a:srcRect/>
          <a:stretch>
            <a:fillRect/>
          </a:stretch>
        </p:blipFill>
        <p:spPr bwMode="auto">
          <a:xfrm>
            <a:off x="468313" y="1484313"/>
            <a:ext cx="3095625" cy="2233612"/>
          </a:xfrm>
          <a:prstGeom prst="rect">
            <a:avLst/>
          </a:prstGeom>
          <a:noFill/>
          <a:ln w="9525">
            <a:solidFill>
              <a:schemeClr val="tx1"/>
            </a:solidFill>
            <a:miter lim="800000"/>
            <a:headEnd/>
            <a:tailEnd/>
          </a:ln>
        </p:spPr>
      </p:pic>
      <p:sp>
        <p:nvSpPr>
          <p:cNvPr id="30724" name="AutoShape 11"/>
          <p:cNvSpPr>
            <a:spLocks noChangeArrowheads="1"/>
          </p:cNvSpPr>
          <p:nvPr/>
        </p:nvSpPr>
        <p:spPr bwMode="auto">
          <a:xfrm>
            <a:off x="179388" y="3789363"/>
            <a:ext cx="3600450" cy="2952750"/>
          </a:xfrm>
          <a:prstGeom prst="irregularSeal1">
            <a:avLst/>
          </a:prstGeom>
          <a:solidFill>
            <a:schemeClr val="hlink"/>
          </a:solidFill>
          <a:ln w="9525" algn="ctr">
            <a:noFill/>
            <a:miter lim="800000"/>
            <a:headEnd/>
            <a:tailEnd/>
          </a:ln>
        </p:spPr>
        <p:txBody>
          <a:bodyPr anchor="ctr">
            <a:spAutoFit/>
          </a:bodyPr>
          <a:lstStyle/>
          <a:p>
            <a:endParaRPr lang="en-US"/>
          </a:p>
        </p:txBody>
      </p:sp>
      <p:sp>
        <p:nvSpPr>
          <p:cNvPr id="30725" name="Text Box 12"/>
          <p:cNvSpPr txBox="1">
            <a:spLocks noChangeArrowheads="1"/>
          </p:cNvSpPr>
          <p:nvPr/>
        </p:nvSpPr>
        <p:spPr bwMode="auto">
          <a:xfrm>
            <a:off x="1116013" y="4652963"/>
            <a:ext cx="1727200" cy="1187450"/>
          </a:xfrm>
          <a:prstGeom prst="rect">
            <a:avLst/>
          </a:prstGeom>
          <a:solidFill>
            <a:schemeClr val="hlink"/>
          </a:solidFill>
          <a:ln w="9525" algn="ctr">
            <a:noFill/>
            <a:miter lim="800000"/>
            <a:headEnd/>
            <a:tailEnd/>
          </a:ln>
        </p:spPr>
        <p:txBody>
          <a:bodyPr>
            <a:spAutoFit/>
          </a:bodyPr>
          <a:lstStyle/>
          <a:p>
            <a:pPr>
              <a:spcBef>
                <a:spcPct val="50000"/>
              </a:spcBef>
            </a:pPr>
            <a:r>
              <a:rPr lang="en-GB" sz="1200" b="1">
                <a:solidFill>
                  <a:schemeClr val="tx1"/>
                </a:solidFill>
              </a:rPr>
              <a:t>Research:</a:t>
            </a:r>
            <a:r>
              <a:rPr lang="en-GB" sz="1200" b="1"/>
              <a:t> what was the significance of the </a:t>
            </a:r>
            <a:r>
              <a:rPr lang="en-GB" sz="1200" b="1" i="1"/>
              <a:t>Windrush</a:t>
            </a:r>
            <a:r>
              <a:rPr lang="en-GB" sz="1200" b="1"/>
              <a:t> ship for immigration to Britain after the Second World War?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68313" y="0"/>
            <a:ext cx="8229600" cy="1143000"/>
          </a:xfrm>
        </p:spPr>
        <p:txBody>
          <a:bodyPr/>
          <a:lstStyle/>
          <a:p>
            <a:r>
              <a:rPr lang="en-US" b="1" smtClean="0"/>
              <a:t>Push and pull factors</a:t>
            </a:r>
          </a:p>
        </p:txBody>
      </p:sp>
      <p:sp>
        <p:nvSpPr>
          <p:cNvPr id="32770" name="Text Box 4"/>
          <p:cNvSpPr txBox="1">
            <a:spLocks noChangeArrowheads="1"/>
          </p:cNvSpPr>
          <p:nvPr/>
        </p:nvSpPr>
        <p:spPr bwMode="auto">
          <a:xfrm>
            <a:off x="539750" y="1484313"/>
            <a:ext cx="2232025" cy="25733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GB" b="1">
                <a:solidFill>
                  <a:schemeClr val="hlink"/>
                </a:solidFill>
              </a:rPr>
              <a:t>Labour shortage</a:t>
            </a:r>
            <a:r>
              <a:rPr lang="en-GB">
                <a:solidFill>
                  <a:schemeClr val="tx1"/>
                </a:solidFill>
              </a:rPr>
              <a:t> By the 1950s Britain had a serious shortage of labour – especially for low-paid and unskilled jobs.  Immigration offered a practical solution.</a:t>
            </a:r>
          </a:p>
        </p:txBody>
      </p:sp>
      <p:sp>
        <p:nvSpPr>
          <p:cNvPr id="32771" name="Text Box 5"/>
          <p:cNvSpPr txBox="1">
            <a:spLocks noChangeArrowheads="1"/>
          </p:cNvSpPr>
          <p:nvPr/>
        </p:nvSpPr>
        <p:spPr bwMode="auto">
          <a:xfrm>
            <a:off x="6084888" y="1484313"/>
            <a:ext cx="2376487" cy="4770437"/>
          </a:xfrm>
          <a:prstGeom prst="rect">
            <a:avLst/>
          </a:prstGeom>
          <a:solidFill>
            <a:schemeClr val="bg1"/>
          </a:solidFill>
          <a:ln w="9525">
            <a:solidFill>
              <a:schemeClr val="tx1"/>
            </a:solidFill>
            <a:miter lim="800000"/>
            <a:headEnd/>
            <a:tailEnd/>
          </a:ln>
        </p:spPr>
        <p:txBody>
          <a:bodyPr>
            <a:spAutoFit/>
          </a:bodyPr>
          <a:lstStyle/>
          <a:p>
            <a:r>
              <a:rPr lang="en-GB" b="1">
                <a:solidFill>
                  <a:schemeClr val="hlink"/>
                </a:solidFill>
              </a:rPr>
              <a:t>Recruitment campaigns</a:t>
            </a:r>
            <a:r>
              <a:rPr lang="en-GB">
                <a:solidFill>
                  <a:schemeClr val="tx1"/>
                </a:solidFill>
              </a:rPr>
              <a:t> </a:t>
            </a:r>
          </a:p>
          <a:p>
            <a:r>
              <a:rPr lang="en-GB">
                <a:solidFill>
                  <a:schemeClr val="tx1"/>
                </a:solidFill>
              </a:rPr>
              <a:t>British firms advertised for overseas workers:</a:t>
            </a:r>
          </a:p>
          <a:p>
            <a:pPr>
              <a:buFontTx/>
              <a:buChar char="•"/>
            </a:pPr>
            <a:r>
              <a:rPr lang="en-GB">
                <a:solidFill>
                  <a:schemeClr val="tx1"/>
                </a:solidFill>
              </a:rPr>
              <a:t> National Health Service (NHS) formed in 1948 needed workers.</a:t>
            </a:r>
          </a:p>
          <a:p>
            <a:pPr>
              <a:buFontTx/>
              <a:buChar char="•"/>
            </a:pPr>
            <a:r>
              <a:rPr lang="en-GB">
                <a:solidFill>
                  <a:schemeClr val="tx1"/>
                </a:solidFill>
              </a:rPr>
              <a:t> Northern textile companies recruited workers from India and Pakistan.</a:t>
            </a:r>
          </a:p>
          <a:p>
            <a:pPr>
              <a:buFontTx/>
              <a:buChar char="•"/>
            </a:pPr>
            <a:r>
              <a:rPr lang="en-GB">
                <a:solidFill>
                  <a:schemeClr val="tx1"/>
                </a:solidFill>
              </a:rPr>
              <a:t> London Transport went to the Caribbean to find staff.</a:t>
            </a:r>
          </a:p>
        </p:txBody>
      </p:sp>
      <p:sp>
        <p:nvSpPr>
          <p:cNvPr id="32772" name="Text Box 6"/>
          <p:cNvSpPr txBox="1">
            <a:spLocks noChangeArrowheads="1"/>
          </p:cNvSpPr>
          <p:nvPr/>
        </p:nvSpPr>
        <p:spPr bwMode="auto">
          <a:xfrm>
            <a:off x="539750" y="4508500"/>
            <a:ext cx="4967288" cy="1749425"/>
          </a:xfrm>
          <a:prstGeom prst="rect">
            <a:avLst/>
          </a:prstGeom>
          <a:solidFill>
            <a:schemeClr val="bg1"/>
          </a:solidFill>
          <a:ln w="9525">
            <a:solidFill>
              <a:schemeClr val="tx1"/>
            </a:solidFill>
            <a:miter lim="800000"/>
            <a:headEnd/>
            <a:tailEnd/>
          </a:ln>
        </p:spPr>
        <p:txBody>
          <a:bodyPr>
            <a:spAutoFit/>
          </a:bodyPr>
          <a:lstStyle/>
          <a:p>
            <a:r>
              <a:rPr lang="en-GB" b="1">
                <a:solidFill>
                  <a:schemeClr val="hlink"/>
                </a:solidFill>
              </a:rPr>
              <a:t>New opportunities</a:t>
            </a:r>
          </a:p>
          <a:p>
            <a:r>
              <a:rPr lang="en-GB">
                <a:solidFill>
                  <a:schemeClr val="tx1"/>
                </a:solidFill>
              </a:rPr>
              <a:t>Working in Britain offered the opportunity to earn good wages.  Many male immigrants aimed to work in Britain for a short time, sending money home, before returning themselves.</a:t>
            </a:r>
          </a:p>
        </p:txBody>
      </p:sp>
      <p:sp>
        <p:nvSpPr>
          <p:cNvPr id="32773" name="Text Box 7"/>
          <p:cNvSpPr txBox="1">
            <a:spLocks noChangeArrowheads="1"/>
          </p:cNvSpPr>
          <p:nvPr/>
        </p:nvSpPr>
        <p:spPr bwMode="auto">
          <a:xfrm>
            <a:off x="3348038" y="1484313"/>
            <a:ext cx="2232025" cy="2024062"/>
          </a:xfrm>
          <a:prstGeom prst="rect">
            <a:avLst/>
          </a:prstGeom>
          <a:solidFill>
            <a:schemeClr val="bg1"/>
          </a:solidFill>
          <a:ln w="9525">
            <a:solidFill>
              <a:schemeClr val="tx1"/>
            </a:solidFill>
            <a:miter lim="800000"/>
            <a:headEnd/>
            <a:tailEnd/>
          </a:ln>
        </p:spPr>
        <p:txBody>
          <a:bodyPr>
            <a:spAutoFit/>
          </a:bodyPr>
          <a:lstStyle/>
          <a:p>
            <a:r>
              <a:rPr lang="en-GB" b="1">
                <a:solidFill>
                  <a:schemeClr val="hlink"/>
                </a:solidFill>
              </a:rPr>
              <a:t>Encouragement</a:t>
            </a:r>
          </a:p>
          <a:p>
            <a:r>
              <a:rPr lang="en-GB">
                <a:solidFill>
                  <a:schemeClr val="tx1"/>
                </a:solidFill>
              </a:rPr>
              <a:t>Many immigrants were given financial support to make the move including interest-free loans for travel.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2405</TotalTime>
  <Words>3052</Words>
  <Application>Microsoft Office PowerPoint</Application>
  <PresentationFormat>On-screen Show (4:3)</PresentationFormat>
  <Paragraphs>288</Paragraphs>
  <Slides>31</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Chart</vt:lpstr>
      <vt:lpstr>Changes in British Society 1955 – 1975: Immigration </vt:lpstr>
      <vt:lpstr>What is immigration?</vt:lpstr>
      <vt:lpstr>Reasons for migration</vt:lpstr>
      <vt:lpstr>Reasons for migration</vt:lpstr>
      <vt:lpstr>Different types of immigrants</vt:lpstr>
      <vt:lpstr>History of immigration in Sheffield</vt:lpstr>
      <vt:lpstr>The beginnings of mass immigration to Sheffield</vt:lpstr>
      <vt:lpstr>Why was there so much immigration into Britain in the 1950s?</vt:lpstr>
      <vt:lpstr>Push and pull factors</vt:lpstr>
      <vt:lpstr>Why did people come to Sheffield in the 1950s and 1960s?</vt:lpstr>
      <vt:lpstr>1951 census of Sheffield</vt:lpstr>
      <vt:lpstr>The experience of immigrants, 1955 - 1975</vt:lpstr>
      <vt:lpstr>Employment and education</vt:lpstr>
      <vt:lpstr>Racial tensions</vt:lpstr>
      <vt:lpstr>Problems in Sheffield</vt:lpstr>
      <vt:lpstr>Growing social unease</vt:lpstr>
      <vt:lpstr>Contemporary voices</vt:lpstr>
      <vt:lpstr>What was the immigrant experience? </vt:lpstr>
      <vt:lpstr>On housing in Sheffield</vt:lpstr>
      <vt:lpstr>On finding work in Sheffield</vt:lpstr>
      <vt:lpstr>On living and socialising in Sheffield</vt:lpstr>
      <vt:lpstr>The Notting Hill race riots, 1958</vt:lpstr>
      <vt:lpstr>Aftermath of the riots</vt:lpstr>
      <vt:lpstr>Debate and discussion: the immigration question is raised</vt:lpstr>
      <vt:lpstr>Controlling the numbers</vt:lpstr>
      <vt:lpstr>Laws to control immigration</vt:lpstr>
      <vt:lpstr>Political opposition to immigration</vt:lpstr>
      <vt:lpstr>Dealing with racism</vt:lpstr>
      <vt:lpstr>Multiracial Sheffield by the mid-1970s</vt:lpstr>
      <vt:lpstr>What have you learnt?</vt:lpstr>
      <vt:lpstr>Sheffield Archives and Local Studies</vt:lpstr>
    </vt:vector>
  </TitlesOfParts>
  <Company>Information Studies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we remembering on Remembrance Day?</dc:title>
  <dc:creator>Pete</dc:creator>
  <cp:lastModifiedBy>Bailey Cheryl</cp:lastModifiedBy>
  <cp:revision>116</cp:revision>
  <dcterms:created xsi:type="dcterms:W3CDTF">2009-05-07T08:36:43Z</dcterms:created>
  <dcterms:modified xsi:type="dcterms:W3CDTF">2016-10-10T15:59:59Z</dcterms:modified>
</cp:coreProperties>
</file>