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sldIdLst>
    <p:sldId id="256" r:id="rId5"/>
    <p:sldId id="282" r:id="rId6"/>
    <p:sldId id="281" r:id="rId7"/>
    <p:sldId id="269" r:id="rId8"/>
    <p:sldId id="290" r:id="rId9"/>
    <p:sldId id="271" r:id="rId10"/>
    <p:sldId id="272" r:id="rId11"/>
    <p:sldId id="283" r:id="rId12"/>
    <p:sldId id="273" r:id="rId13"/>
    <p:sldId id="288" r:id="rId14"/>
    <p:sldId id="276" r:id="rId15"/>
    <p:sldId id="278" r:id="rId16"/>
    <p:sldId id="292" r:id="rId17"/>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1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haw (Southey Green Staff)" userId="a895f72b-f112-44fb-b30f-d158948156bc" providerId="ADAL" clId="{A4B710FA-723B-42AC-90CA-B7EEE3214368}"/>
    <pc:docChg chg="modSld">
      <pc:chgData name="Sandra Shaw (Southey Green Staff)" userId="a895f72b-f112-44fb-b30f-d158948156bc" providerId="ADAL" clId="{A4B710FA-723B-42AC-90CA-B7EEE3214368}" dt="2023-09-15T07:36:04.347" v="0" actId="1076"/>
      <pc:docMkLst>
        <pc:docMk/>
      </pc:docMkLst>
      <pc:sldChg chg="modSp mod">
        <pc:chgData name="Sandra Shaw (Southey Green Staff)" userId="a895f72b-f112-44fb-b30f-d158948156bc" providerId="ADAL" clId="{A4B710FA-723B-42AC-90CA-B7EEE3214368}" dt="2023-09-15T07:36:04.347" v="0" actId="1076"/>
        <pc:sldMkLst>
          <pc:docMk/>
          <pc:sldMk cId="809838707" sldId="288"/>
        </pc:sldMkLst>
        <pc:spChg chg="mod">
          <ac:chgData name="Sandra Shaw (Southey Green Staff)" userId="a895f72b-f112-44fb-b30f-d158948156bc" providerId="ADAL" clId="{A4B710FA-723B-42AC-90CA-B7EEE3214368}" dt="2023-09-15T07:36:04.347" v="0" actId="1076"/>
          <ac:spMkLst>
            <pc:docMk/>
            <pc:sldMk cId="809838707" sldId="288"/>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28C71-6834-41A1-8572-A0119AF90C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D0A814-6E01-42CB-8AE3-F135AD9E7B9A}">
      <dgm:prSet/>
      <dgm:spPr>
        <a:solidFill>
          <a:srgbClr val="C00000"/>
        </a:solidFill>
      </dgm:spPr>
      <dgm:t>
        <a:bodyPr/>
        <a:lstStyle/>
        <a:p>
          <a:r>
            <a:rPr lang="en-GB" dirty="0"/>
            <a:t>1. A message from our CEO </a:t>
          </a:r>
          <a:endParaRPr lang="en-US" dirty="0"/>
        </a:p>
      </dgm:t>
    </dgm:pt>
    <dgm:pt modelId="{84B9F096-ED3A-45D2-8848-90E4A0518AEC}" type="parTrans" cxnId="{E0C95DAC-1F1F-4CA4-86C6-C97CB057D69A}">
      <dgm:prSet/>
      <dgm:spPr/>
      <dgm:t>
        <a:bodyPr/>
        <a:lstStyle/>
        <a:p>
          <a:endParaRPr lang="en-US"/>
        </a:p>
      </dgm:t>
    </dgm:pt>
    <dgm:pt modelId="{AFBE7691-66A4-467E-A1BC-1A818CEAC0E8}" type="sibTrans" cxnId="{E0C95DAC-1F1F-4CA4-86C6-C97CB057D69A}">
      <dgm:prSet/>
      <dgm:spPr/>
      <dgm:t>
        <a:bodyPr/>
        <a:lstStyle/>
        <a:p>
          <a:endParaRPr lang="en-US"/>
        </a:p>
      </dgm:t>
    </dgm:pt>
    <dgm:pt modelId="{E288C7E4-3D32-4408-AA96-45D76B7914EE}">
      <dgm:prSet/>
      <dgm:spPr>
        <a:solidFill>
          <a:srgbClr val="C00000"/>
        </a:solidFill>
      </dgm:spPr>
      <dgm:t>
        <a:bodyPr/>
        <a:lstStyle/>
        <a:p>
          <a:r>
            <a:rPr lang="en-GB"/>
            <a:t>2. About TSAT</a:t>
          </a:r>
          <a:endParaRPr lang="en-US"/>
        </a:p>
      </dgm:t>
    </dgm:pt>
    <dgm:pt modelId="{5812B46B-23B5-4B67-8CBE-5396EABAB112}" type="parTrans" cxnId="{67CE34A9-7D6C-434A-9E0A-4DCB19CE31BE}">
      <dgm:prSet/>
      <dgm:spPr/>
      <dgm:t>
        <a:bodyPr/>
        <a:lstStyle/>
        <a:p>
          <a:endParaRPr lang="en-US"/>
        </a:p>
      </dgm:t>
    </dgm:pt>
    <dgm:pt modelId="{9322A8C4-8014-43BD-8506-16DB0FE537AE}" type="sibTrans" cxnId="{67CE34A9-7D6C-434A-9E0A-4DCB19CE31BE}">
      <dgm:prSet/>
      <dgm:spPr/>
      <dgm:t>
        <a:bodyPr/>
        <a:lstStyle/>
        <a:p>
          <a:endParaRPr lang="en-US"/>
        </a:p>
      </dgm:t>
    </dgm:pt>
    <dgm:pt modelId="{A1F20CEB-87C4-46CF-8D05-6B3C70EDAF18}">
      <dgm:prSet/>
      <dgm:spPr>
        <a:solidFill>
          <a:srgbClr val="C00000"/>
        </a:solidFill>
      </dgm:spPr>
      <dgm:t>
        <a:bodyPr/>
        <a:lstStyle/>
        <a:p>
          <a:r>
            <a:rPr lang="en-GB"/>
            <a:t>3. Our Schools </a:t>
          </a:r>
          <a:endParaRPr lang="en-US"/>
        </a:p>
      </dgm:t>
    </dgm:pt>
    <dgm:pt modelId="{7E2EE53B-78D4-42AB-84A6-DD8871DDCC5E}" type="parTrans" cxnId="{AB8681B2-C61F-4310-B0CB-FB9ECC3E5CC1}">
      <dgm:prSet/>
      <dgm:spPr/>
      <dgm:t>
        <a:bodyPr/>
        <a:lstStyle/>
        <a:p>
          <a:endParaRPr lang="en-US"/>
        </a:p>
      </dgm:t>
    </dgm:pt>
    <dgm:pt modelId="{57713266-F38B-40B6-9D00-3006B3761381}" type="sibTrans" cxnId="{AB8681B2-C61F-4310-B0CB-FB9ECC3E5CC1}">
      <dgm:prSet/>
      <dgm:spPr/>
      <dgm:t>
        <a:bodyPr/>
        <a:lstStyle/>
        <a:p>
          <a:endParaRPr lang="en-US"/>
        </a:p>
      </dgm:t>
    </dgm:pt>
    <dgm:pt modelId="{BD42BF58-1D1A-403E-9DAE-10080DED10F9}">
      <dgm:prSet/>
      <dgm:spPr>
        <a:solidFill>
          <a:srgbClr val="C00000"/>
        </a:solidFill>
      </dgm:spPr>
      <dgm:t>
        <a:bodyPr/>
        <a:lstStyle/>
        <a:p>
          <a:r>
            <a:rPr lang="en-GB"/>
            <a:t>4. The Role </a:t>
          </a:r>
          <a:endParaRPr lang="en-US"/>
        </a:p>
      </dgm:t>
    </dgm:pt>
    <dgm:pt modelId="{74DA8D4F-2AB4-4023-A4A6-76FE3DA8CECC}" type="parTrans" cxnId="{80D62282-6310-4FFE-A48B-5E0348C3B42D}">
      <dgm:prSet/>
      <dgm:spPr/>
      <dgm:t>
        <a:bodyPr/>
        <a:lstStyle/>
        <a:p>
          <a:endParaRPr lang="en-US"/>
        </a:p>
      </dgm:t>
    </dgm:pt>
    <dgm:pt modelId="{B73CC80F-8E00-406D-A453-32EF54E89D67}" type="sibTrans" cxnId="{80D62282-6310-4FFE-A48B-5E0348C3B42D}">
      <dgm:prSet/>
      <dgm:spPr/>
      <dgm:t>
        <a:bodyPr/>
        <a:lstStyle/>
        <a:p>
          <a:endParaRPr lang="en-US"/>
        </a:p>
      </dgm:t>
    </dgm:pt>
    <dgm:pt modelId="{48BD88B5-13EC-4AB9-AF11-77A9414B59F7}">
      <dgm:prSet/>
      <dgm:spPr>
        <a:solidFill>
          <a:srgbClr val="C00000"/>
        </a:solidFill>
      </dgm:spPr>
      <dgm:t>
        <a:bodyPr/>
        <a:lstStyle/>
        <a:p>
          <a:r>
            <a:rPr lang="en-GB" dirty="0"/>
            <a:t>5. Responsibilities </a:t>
          </a:r>
          <a:endParaRPr lang="en-US" dirty="0"/>
        </a:p>
      </dgm:t>
    </dgm:pt>
    <dgm:pt modelId="{3A38CEBC-D86C-45FE-A631-B31BEE1273AE}" type="parTrans" cxnId="{4983C17C-2790-4636-AB4D-43523AB7CD61}">
      <dgm:prSet/>
      <dgm:spPr/>
      <dgm:t>
        <a:bodyPr/>
        <a:lstStyle/>
        <a:p>
          <a:endParaRPr lang="en-US"/>
        </a:p>
      </dgm:t>
    </dgm:pt>
    <dgm:pt modelId="{81624A8B-C380-45C4-A935-772603B606D6}" type="sibTrans" cxnId="{4983C17C-2790-4636-AB4D-43523AB7CD61}">
      <dgm:prSet/>
      <dgm:spPr/>
      <dgm:t>
        <a:bodyPr/>
        <a:lstStyle/>
        <a:p>
          <a:endParaRPr lang="en-US"/>
        </a:p>
      </dgm:t>
    </dgm:pt>
    <dgm:pt modelId="{BF71D5D8-9F32-4754-A0A5-F233C42C6972}">
      <dgm:prSet/>
      <dgm:spPr>
        <a:solidFill>
          <a:srgbClr val="C00000"/>
        </a:solidFill>
      </dgm:spPr>
      <dgm:t>
        <a:bodyPr/>
        <a:lstStyle/>
        <a:p>
          <a:r>
            <a:rPr lang="en-GB" dirty="0"/>
            <a:t>6. The Person </a:t>
          </a:r>
          <a:endParaRPr lang="en-US" dirty="0"/>
        </a:p>
      </dgm:t>
    </dgm:pt>
    <dgm:pt modelId="{F6A30D19-0C0E-4085-A872-F1C679EE2EC0}" type="parTrans" cxnId="{2662FC78-A54C-4DAC-AB56-98FC410D8B4D}">
      <dgm:prSet/>
      <dgm:spPr/>
      <dgm:t>
        <a:bodyPr/>
        <a:lstStyle/>
        <a:p>
          <a:endParaRPr lang="en-US"/>
        </a:p>
      </dgm:t>
    </dgm:pt>
    <dgm:pt modelId="{6A0E2D13-483B-4D63-A57D-12EB5DDD5126}" type="sibTrans" cxnId="{2662FC78-A54C-4DAC-AB56-98FC410D8B4D}">
      <dgm:prSet/>
      <dgm:spPr/>
      <dgm:t>
        <a:bodyPr/>
        <a:lstStyle/>
        <a:p>
          <a:endParaRPr lang="en-US"/>
        </a:p>
      </dgm:t>
    </dgm:pt>
    <dgm:pt modelId="{500CC2E5-39E4-4D1B-8DE6-E266BDB95331}">
      <dgm:prSet/>
      <dgm:spPr>
        <a:solidFill>
          <a:srgbClr val="C00000"/>
        </a:solidFill>
      </dgm:spPr>
      <dgm:t>
        <a:bodyPr/>
        <a:lstStyle/>
        <a:p>
          <a:r>
            <a:rPr lang="en-GB"/>
            <a:t>7. How to apply</a:t>
          </a:r>
          <a:endParaRPr lang="en-US"/>
        </a:p>
      </dgm:t>
    </dgm:pt>
    <dgm:pt modelId="{D36CE576-1F4E-4595-9189-662536586C9C}" type="parTrans" cxnId="{D44D198D-D806-4D40-9155-753A27ED9C05}">
      <dgm:prSet/>
      <dgm:spPr/>
      <dgm:t>
        <a:bodyPr/>
        <a:lstStyle/>
        <a:p>
          <a:endParaRPr lang="en-US"/>
        </a:p>
      </dgm:t>
    </dgm:pt>
    <dgm:pt modelId="{70ACF215-7055-4F59-A622-6E7BB0DB1288}" type="sibTrans" cxnId="{D44D198D-D806-4D40-9155-753A27ED9C05}">
      <dgm:prSet/>
      <dgm:spPr/>
      <dgm:t>
        <a:bodyPr/>
        <a:lstStyle/>
        <a:p>
          <a:endParaRPr lang="en-US"/>
        </a:p>
      </dgm:t>
    </dgm:pt>
    <dgm:pt modelId="{44CA898F-012D-494B-B0AC-330F8862B2F2}" type="pres">
      <dgm:prSet presAssocID="{DA728C71-6834-41A1-8572-A0119AF90C99}" presName="linear" presStyleCnt="0">
        <dgm:presLayoutVars>
          <dgm:animLvl val="lvl"/>
          <dgm:resizeHandles val="exact"/>
        </dgm:presLayoutVars>
      </dgm:prSet>
      <dgm:spPr/>
    </dgm:pt>
    <dgm:pt modelId="{B683CD63-5CBD-456E-8EA7-7D472ADDE3A8}" type="pres">
      <dgm:prSet presAssocID="{9DD0A814-6E01-42CB-8AE3-F135AD9E7B9A}" presName="parentText" presStyleLbl="node1" presStyleIdx="0" presStyleCnt="7">
        <dgm:presLayoutVars>
          <dgm:chMax val="0"/>
          <dgm:bulletEnabled val="1"/>
        </dgm:presLayoutVars>
      </dgm:prSet>
      <dgm:spPr/>
    </dgm:pt>
    <dgm:pt modelId="{7256F132-6754-4EC5-B177-69F0BB11BBFB}" type="pres">
      <dgm:prSet presAssocID="{AFBE7691-66A4-467E-A1BC-1A818CEAC0E8}" presName="spacer" presStyleCnt="0"/>
      <dgm:spPr/>
    </dgm:pt>
    <dgm:pt modelId="{70EB6C5E-2066-47E2-BDCE-638D42DAE5E0}" type="pres">
      <dgm:prSet presAssocID="{E288C7E4-3D32-4408-AA96-45D76B7914EE}" presName="parentText" presStyleLbl="node1" presStyleIdx="1" presStyleCnt="7">
        <dgm:presLayoutVars>
          <dgm:chMax val="0"/>
          <dgm:bulletEnabled val="1"/>
        </dgm:presLayoutVars>
      </dgm:prSet>
      <dgm:spPr/>
    </dgm:pt>
    <dgm:pt modelId="{282EAEA1-0D97-475F-89C7-0CE1B16698C7}" type="pres">
      <dgm:prSet presAssocID="{9322A8C4-8014-43BD-8506-16DB0FE537AE}" presName="spacer" presStyleCnt="0"/>
      <dgm:spPr/>
    </dgm:pt>
    <dgm:pt modelId="{06D9AA76-9163-45F6-89BE-93A185008F1B}" type="pres">
      <dgm:prSet presAssocID="{A1F20CEB-87C4-46CF-8D05-6B3C70EDAF18}" presName="parentText" presStyleLbl="node1" presStyleIdx="2" presStyleCnt="7">
        <dgm:presLayoutVars>
          <dgm:chMax val="0"/>
          <dgm:bulletEnabled val="1"/>
        </dgm:presLayoutVars>
      </dgm:prSet>
      <dgm:spPr/>
    </dgm:pt>
    <dgm:pt modelId="{D985DCB2-B52E-4496-B456-EF78126F6FE6}" type="pres">
      <dgm:prSet presAssocID="{57713266-F38B-40B6-9D00-3006B3761381}" presName="spacer" presStyleCnt="0"/>
      <dgm:spPr/>
    </dgm:pt>
    <dgm:pt modelId="{EA72C71A-E0B1-46D9-B822-444EF3E88D5E}" type="pres">
      <dgm:prSet presAssocID="{BD42BF58-1D1A-403E-9DAE-10080DED10F9}" presName="parentText" presStyleLbl="node1" presStyleIdx="3" presStyleCnt="7">
        <dgm:presLayoutVars>
          <dgm:chMax val="0"/>
          <dgm:bulletEnabled val="1"/>
        </dgm:presLayoutVars>
      </dgm:prSet>
      <dgm:spPr/>
    </dgm:pt>
    <dgm:pt modelId="{B13835DD-D7C7-46D0-BA06-215912AF9387}" type="pres">
      <dgm:prSet presAssocID="{B73CC80F-8E00-406D-A453-32EF54E89D67}" presName="spacer" presStyleCnt="0"/>
      <dgm:spPr/>
    </dgm:pt>
    <dgm:pt modelId="{3DBA3F21-A57F-4227-BC75-74E39550C7E4}" type="pres">
      <dgm:prSet presAssocID="{48BD88B5-13EC-4AB9-AF11-77A9414B59F7}" presName="parentText" presStyleLbl="node1" presStyleIdx="4" presStyleCnt="7">
        <dgm:presLayoutVars>
          <dgm:chMax val="0"/>
          <dgm:bulletEnabled val="1"/>
        </dgm:presLayoutVars>
      </dgm:prSet>
      <dgm:spPr/>
    </dgm:pt>
    <dgm:pt modelId="{FAB987C2-AEBB-429C-ABC1-5B749E329E2F}" type="pres">
      <dgm:prSet presAssocID="{81624A8B-C380-45C4-A935-772603B606D6}" presName="spacer" presStyleCnt="0"/>
      <dgm:spPr/>
    </dgm:pt>
    <dgm:pt modelId="{A68A2E36-AED6-4274-9EB9-34EB522C0668}" type="pres">
      <dgm:prSet presAssocID="{BF71D5D8-9F32-4754-A0A5-F233C42C6972}" presName="parentText" presStyleLbl="node1" presStyleIdx="5" presStyleCnt="7">
        <dgm:presLayoutVars>
          <dgm:chMax val="0"/>
          <dgm:bulletEnabled val="1"/>
        </dgm:presLayoutVars>
      </dgm:prSet>
      <dgm:spPr/>
    </dgm:pt>
    <dgm:pt modelId="{343F5990-1567-4606-A3FF-2AA463B8BC19}" type="pres">
      <dgm:prSet presAssocID="{6A0E2D13-483B-4D63-A57D-12EB5DDD5126}" presName="spacer" presStyleCnt="0"/>
      <dgm:spPr/>
    </dgm:pt>
    <dgm:pt modelId="{3C0824E8-027A-476B-BCAF-7123DAD83ED3}" type="pres">
      <dgm:prSet presAssocID="{500CC2E5-39E4-4D1B-8DE6-E266BDB95331}" presName="parentText" presStyleLbl="node1" presStyleIdx="6" presStyleCnt="7">
        <dgm:presLayoutVars>
          <dgm:chMax val="0"/>
          <dgm:bulletEnabled val="1"/>
        </dgm:presLayoutVars>
      </dgm:prSet>
      <dgm:spPr/>
    </dgm:pt>
  </dgm:ptLst>
  <dgm:cxnLst>
    <dgm:cxn modelId="{2F768515-4128-42EF-9A64-385B4B731AFA}" type="presOf" srcId="{BD42BF58-1D1A-403E-9DAE-10080DED10F9}" destId="{EA72C71A-E0B1-46D9-B822-444EF3E88D5E}" srcOrd="0" destOrd="0" presId="urn:microsoft.com/office/officeart/2005/8/layout/vList2"/>
    <dgm:cxn modelId="{C75D9918-C069-4209-95F8-7854386A5682}" type="presOf" srcId="{9DD0A814-6E01-42CB-8AE3-F135AD9E7B9A}" destId="{B683CD63-5CBD-456E-8EA7-7D472ADDE3A8}" srcOrd="0" destOrd="0" presId="urn:microsoft.com/office/officeart/2005/8/layout/vList2"/>
    <dgm:cxn modelId="{454B4760-1C6C-420A-A4E7-26E00EE683D5}" type="presOf" srcId="{A1F20CEB-87C4-46CF-8D05-6B3C70EDAF18}" destId="{06D9AA76-9163-45F6-89BE-93A185008F1B}" srcOrd="0" destOrd="0" presId="urn:microsoft.com/office/officeart/2005/8/layout/vList2"/>
    <dgm:cxn modelId="{F32C5F72-5879-4731-BB12-FC971E812BF5}" type="presOf" srcId="{500CC2E5-39E4-4D1B-8DE6-E266BDB95331}" destId="{3C0824E8-027A-476B-BCAF-7123DAD83ED3}" srcOrd="0" destOrd="0" presId="urn:microsoft.com/office/officeart/2005/8/layout/vList2"/>
    <dgm:cxn modelId="{A2627478-0654-4206-A2AE-089754F0D70D}" type="presOf" srcId="{DA728C71-6834-41A1-8572-A0119AF90C99}" destId="{44CA898F-012D-494B-B0AC-330F8862B2F2}" srcOrd="0" destOrd="0" presId="urn:microsoft.com/office/officeart/2005/8/layout/vList2"/>
    <dgm:cxn modelId="{2662FC78-A54C-4DAC-AB56-98FC410D8B4D}" srcId="{DA728C71-6834-41A1-8572-A0119AF90C99}" destId="{BF71D5D8-9F32-4754-A0A5-F233C42C6972}" srcOrd="5" destOrd="0" parTransId="{F6A30D19-0C0E-4085-A872-F1C679EE2EC0}" sibTransId="{6A0E2D13-483B-4D63-A57D-12EB5DDD5126}"/>
    <dgm:cxn modelId="{4983C17C-2790-4636-AB4D-43523AB7CD61}" srcId="{DA728C71-6834-41A1-8572-A0119AF90C99}" destId="{48BD88B5-13EC-4AB9-AF11-77A9414B59F7}" srcOrd="4" destOrd="0" parTransId="{3A38CEBC-D86C-45FE-A631-B31BEE1273AE}" sibTransId="{81624A8B-C380-45C4-A935-772603B606D6}"/>
    <dgm:cxn modelId="{80D62282-6310-4FFE-A48B-5E0348C3B42D}" srcId="{DA728C71-6834-41A1-8572-A0119AF90C99}" destId="{BD42BF58-1D1A-403E-9DAE-10080DED10F9}" srcOrd="3" destOrd="0" parTransId="{74DA8D4F-2AB4-4023-A4A6-76FE3DA8CECC}" sibTransId="{B73CC80F-8E00-406D-A453-32EF54E89D67}"/>
    <dgm:cxn modelId="{D44D198D-D806-4D40-9155-753A27ED9C05}" srcId="{DA728C71-6834-41A1-8572-A0119AF90C99}" destId="{500CC2E5-39E4-4D1B-8DE6-E266BDB95331}" srcOrd="6" destOrd="0" parTransId="{D36CE576-1F4E-4595-9189-662536586C9C}" sibTransId="{70ACF215-7055-4F59-A622-6E7BB0DB1288}"/>
    <dgm:cxn modelId="{C52DF49C-38C0-483F-8719-4E6F9093D73A}" type="presOf" srcId="{BF71D5D8-9F32-4754-A0A5-F233C42C6972}" destId="{A68A2E36-AED6-4274-9EB9-34EB522C0668}" srcOrd="0" destOrd="0" presId="urn:microsoft.com/office/officeart/2005/8/layout/vList2"/>
    <dgm:cxn modelId="{67CE34A9-7D6C-434A-9E0A-4DCB19CE31BE}" srcId="{DA728C71-6834-41A1-8572-A0119AF90C99}" destId="{E288C7E4-3D32-4408-AA96-45D76B7914EE}" srcOrd="1" destOrd="0" parTransId="{5812B46B-23B5-4B67-8CBE-5396EABAB112}" sibTransId="{9322A8C4-8014-43BD-8506-16DB0FE537AE}"/>
    <dgm:cxn modelId="{E0C95DAC-1F1F-4CA4-86C6-C97CB057D69A}" srcId="{DA728C71-6834-41A1-8572-A0119AF90C99}" destId="{9DD0A814-6E01-42CB-8AE3-F135AD9E7B9A}" srcOrd="0" destOrd="0" parTransId="{84B9F096-ED3A-45D2-8848-90E4A0518AEC}" sibTransId="{AFBE7691-66A4-467E-A1BC-1A818CEAC0E8}"/>
    <dgm:cxn modelId="{AB8681B2-C61F-4310-B0CB-FB9ECC3E5CC1}" srcId="{DA728C71-6834-41A1-8572-A0119AF90C99}" destId="{A1F20CEB-87C4-46CF-8D05-6B3C70EDAF18}" srcOrd="2" destOrd="0" parTransId="{7E2EE53B-78D4-42AB-84A6-DD8871DDCC5E}" sibTransId="{57713266-F38B-40B6-9D00-3006B3761381}"/>
    <dgm:cxn modelId="{9E478DB9-AD04-481E-96FF-35DCB85BEAF5}" type="presOf" srcId="{48BD88B5-13EC-4AB9-AF11-77A9414B59F7}" destId="{3DBA3F21-A57F-4227-BC75-74E39550C7E4}" srcOrd="0" destOrd="0" presId="urn:microsoft.com/office/officeart/2005/8/layout/vList2"/>
    <dgm:cxn modelId="{207BCDD9-D428-429C-B7C0-DA41502A75C5}" type="presOf" srcId="{E288C7E4-3D32-4408-AA96-45D76B7914EE}" destId="{70EB6C5E-2066-47E2-BDCE-638D42DAE5E0}" srcOrd="0" destOrd="0" presId="urn:microsoft.com/office/officeart/2005/8/layout/vList2"/>
    <dgm:cxn modelId="{03145E77-31A9-49B1-9104-EA73F3E151A7}" type="presParOf" srcId="{44CA898F-012D-494B-B0AC-330F8862B2F2}" destId="{B683CD63-5CBD-456E-8EA7-7D472ADDE3A8}" srcOrd="0" destOrd="0" presId="urn:microsoft.com/office/officeart/2005/8/layout/vList2"/>
    <dgm:cxn modelId="{2311D2F3-DCCD-4DD2-AF95-44D5353888AD}" type="presParOf" srcId="{44CA898F-012D-494B-B0AC-330F8862B2F2}" destId="{7256F132-6754-4EC5-B177-69F0BB11BBFB}" srcOrd="1" destOrd="0" presId="urn:microsoft.com/office/officeart/2005/8/layout/vList2"/>
    <dgm:cxn modelId="{F56EC3B0-2C35-4098-BE73-1CD9AB167C49}" type="presParOf" srcId="{44CA898F-012D-494B-B0AC-330F8862B2F2}" destId="{70EB6C5E-2066-47E2-BDCE-638D42DAE5E0}" srcOrd="2" destOrd="0" presId="urn:microsoft.com/office/officeart/2005/8/layout/vList2"/>
    <dgm:cxn modelId="{7D321401-3774-4527-9B1E-B5AD8E532E80}" type="presParOf" srcId="{44CA898F-012D-494B-B0AC-330F8862B2F2}" destId="{282EAEA1-0D97-475F-89C7-0CE1B16698C7}" srcOrd="3" destOrd="0" presId="urn:microsoft.com/office/officeart/2005/8/layout/vList2"/>
    <dgm:cxn modelId="{0FBBC84C-9B8C-46E7-879D-53626C827913}" type="presParOf" srcId="{44CA898F-012D-494B-B0AC-330F8862B2F2}" destId="{06D9AA76-9163-45F6-89BE-93A185008F1B}" srcOrd="4" destOrd="0" presId="urn:microsoft.com/office/officeart/2005/8/layout/vList2"/>
    <dgm:cxn modelId="{FEF2E962-BC8B-4970-922B-F117606AD71E}" type="presParOf" srcId="{44CA898F-012D-494B-B0AC-330F8862B2F2}" destId="{D985DCB2-B52E-4496-B456-EF78126F6FE6}" srcOrd="5" destOrd="0" presId="urn:microsoft.com/office/officeart/2005/8/layout/vList2"/>
    <dgm:cxn modelId="{7AC671AB-799A-47AA-AB5D-3DAEE39C0D42}" type="presParOf" srcId="{44CA898F-012D-494B-B0AC-330F8862B2F2}" destId="{EA72C71A-E0B1-46D9-B822-444EF3E88D5E}" srcOrd="6" destOrd="0" presId="urn:microsoft.com/office/officeart/2005/8/layout/vList2"/>
    <dgm:cxn modelId="{3D0036E0-6A38-414A-ADE3-8481972E3989}" type="presParOf" srcId="{44CA898F-012D-494B-B0AC-330F8862B2F2}" destId="{B13835DD-D7C7-46D0-BA06-215912AF9387}" srcOrd="7" destOrd="0" presId="urn:microsoft.com/office/officeart/2005/8/layout/vList2"/>
    <dgm:cxn modelId="{AD64ABB0-4455-49E6-9AAD-DA33B9BF242A}" type="presParOf" srcId="{44CA898F-012D-494B-B0AC-330F8862B2F2}" destId="{3DBA3F21-A57F-4227-BC75-74E39550C7E4}" srcOrd="8" destOrd="0" presId="urn:microsoft.com/office/officeart/2005/8/layout/vList2"/>
    <dgm:cxn modelId="{A4131A75-C616-43B4-9C0E-0E131AE60F80}" type="presParOf" srcId="{44CA898F-012D-494B-B0AC-330F8862B2F2}" destId="{FAB987C2-AEBB-429C-ABC1-5B749E329E2F}" srcOrd="9" destOrd="0" presId="urn:microsoft.com/office/officeart/2005/8/layout/vList2"/>
    <dgm:cxn modelId="{1289EA30-FFBC-4E85-A517-B1F5277EC889}" type="presParOf" srcId="{44CA898F-012D-494B-B0AC-330F8862B2F2}" destId="{A68A2E36-AED6-4274-9EB9-34EB522C0668}" srcOrd="10" destOrd="0" presId="urn:microsoft.com/office/officeart/2005/8/layout/vList2"/>
    <dgm:cxn modelId="{4CA49791-9288-4DBF-940A-E3CD53DA9573}" type="presParOf" srcId="{44CA898F-012D-494B-B0AC-330F8862B2F2}" destId="{343F5990-1567-4606-A3FF-2AA463B8BC19}" srcOrd="11" destOrd="0" presId="urn:microsoft.com/office/officeart/2005/8/layout/vList2"/>
    <dgm:cxn modelId="{301BBF1B-D932-4B76-B447-1DBBE4563130}" type="presParOf" srcId="{44CA898F-012D-494B-B0AC-330F8862B2F2}" destId="{3C0824E8-027A-476B-BCAF-7123DAD83ED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3CD63-5CBD-456E-8EA7-7D472ADDE3A8}">
      <dsp:nvSpPr>
        <dsp:cNvPr id="0" name=""/>
        <dsp:cNvSpPr/>
      </dsp:nvSpPr>
      <dsp:spPr>
        <a:xfrm>
          <a:off x="0" y="87245"/>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1. A message from our CEO </a:t>
          </a:r>
          <a:endParaRPr lang="en-US" sz="3300" kern="1200" dirty="0"/>
        </a:p>
      </dsp:txBody>
      <dsp:txXfrm>
        <a:off x="38638" y="125883"/>
        <a:ext cx="5837749" cy="714229"/>
      </dsp:txXfrm>
    </dsp:sp>
    <dsp:sp modelId="{70EB6C5E-2066-47E2-BDCE-638D42DAE5E0}">
      <dsp:nvSpPr>
        <dsp:cNvPr id="0" name=""/>
        <dsp:cNvSpPr/>
      </dsp:nvSpPr>
      <dsp:spPr>
        <a:xfrm>
          <a:off x="0" y="973790"/>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2. About TSAT</a:t>
          </a:r>
          <a:endParaRPr lang="en-US" sz="3300" kern="1200"/>
        </a:p>
      </dsp:txBody>
      <dsp:txXfrm>
        <a:off x="38638" y="1012428"/>
        <a:ext cx="5837749" cy="714229"/>
      </dsp:txXfrm>
    </dsp:sp>
    <dsp:sp modelId="{06D9AA76-9163-45F6-89BE-93A185008F1B}">
      <dsp:nvSpPr>
        <dsp:cNvPr id="0" name=""/>
        <dsp:cNvSpPr/>
      </dsp:nvSpPr>
      <dsp:spPr>
        <a:xfrm>
          <a:off x="0" y="1860335"/>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3. Our Schools </a:t>
          </a:r>
          <a:endParaRPr lang="en-US" sz="3300" kern="1200"/>
        </a:p>
      </dsp:txBody>
      <dsp:txXfrm>
        <a:off x="38638" y="1898973"/>
        <a:ext cx="5837749" cy="714229"/>
      </dsp:txXfrm>
    </dsp:sp>
    <dsp:sp modelId="{EA72C71A-E0B1-46D9-B822-444EF3E88D5E}">
      <dsp:nvSpPr>
        <dsp:cNvPr id="0" name=""/>
        <dsp:cNvSpPr/>
      </dsp:nvSpPr>
      <dsp:spPr>
        <a:xfrm>
          <a:off x="0" y="2746880"/>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4. The Role </a:t>
          </a:r>
          <a:endParaRPr lang="en-US" sz="3300" kern="1200"/>
        </a:p>
      </dsp:txBody>
      <dsp:txXfrm>
        <a:off x="38638" y="2785518"/>
        <a:ext cx="5837749" cy="714229"/>
      </dsp:txXfrm>
    </dsp:sp>
    <dsp:sp modelId="{3DBA3F21-A57F-4227-BC75-74E39550C7E4}">
      <dsp:nvSpPr>
        <dsp:cNvPr id="0" name=""/>
        <dsp:cNvSpPr/>
      </dsp:nvSpPr>
      <dsp:spPr>
        <a:xfrm>
          <a:off x="0" y="3633425"/>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5. Responsibilities </a:t>
          </a:r>
          <a:endParaRPr lang="en-US" sz="3300" kern="1200" dirty="0"/>
        </a:p>
      </dsp:txBody>
      <dsp:txXfrm>
        <a:off x="38638" y="3672063"/>
        <a:ext cx="5837749" cy="714229"/>
      </dsp:txXfrm>
    </dsp:sp>
    <dsp:sp modelId="{A68A2E36-AED6-4274-9EB9-34EB522C0668}">
      <dsp:nvSpPr>
        <dsp:cNvPr id="0" name=""/>
        <dsp:cNvSpPr/>
      </dsp:nvSpPr>
      <dsp:spPr>
        <a:xfrm>
          <a:off x="0" y="4519970"/>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6. The Person </a:t>
          </a:r>
          <a:endParaRPr lang="en-US" sz="3300" kern="1200" dirty="0"/>
        </a:p>
      </dsp:txBody>
      <dsp:txXfrm>
        <a:off x="38638" y="4558608"/>
        <a:ext cx="5837749" cy="714229"/>
      </dsp:txXfrm>
    </dsp:sp>
    <dsp:sp modelId="{3C0824E8-027A-476B-BCAF-7123DAD83ED3}">
      <dsp:nvSpPr>
        <dsp:cNvPr id="0" name=""/>
        <dsp:cNvSpPr/>
      </dsp:nvSpPr>
      <dsp:spPr>
        <a:xfrm>
          <a:off x="0" y="5406515"/>
          <a:ext cx="5915025" cy="79150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7. How to apply</a:t>
          </a:r>
          <a:endParaRPr lang="en-US" sz="3300" kern="1200"/>
        </a:p>
      </dsp:txBody>
      <dsp:txXfrm>
        <a:off x="38638" y="5445153"/>
        <a:ext cx="5837749"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E93EE5-370C-427C-8836-410287FC5254}" type="datetimeFigureOut">
              <a:rPr lang="en-GB" smtClean="0"/>
              <a:t>15/09/2023</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7F3F09-3B12-488F-8C99-BE0D6B9F07DB}" type="slidenum">
              <a:rPr lang="en-GB" smtClean="0"/>
              <a:t>‹#›</a:t>
            </a:fld>
            <a:endParaRPr lang="en-GB"/>
          </a:p>
        </p:txBody>
      </p:sp>
    </p:spTree>
    <p:extLst>
      <p:ext uri="{BB962C8B-B14F-4D97-AF65-F5344CB8AC3E}">
        <p14:creationId xmlns:p14="http://schemas.microsoft.com/office/powerpoint/2010/main" val="232766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keep the branding as Tapton School Academy Trust.</a:t>
            </a:r>
          </a:p>
        </p:txBody>
      </p:sp>
      <p:sp>
        <p:nvSpPr>
          <p:cNvPr id="4" name="Slide Number Placeholder 3"/>
          <p:cNvSpPr>
            <a:spLocks noGrp="1"/>
          </p:cNvSpPr>
          <p:nvPr>
            <p:ph type="sldNum" sz="quarter" idx="5"/>
          </p:nvPr>
        </p:nvSpPr>
        <p:spPr/>
        <p:txBody>
          <a:bodyPr/>
          <a:lstStyle/>
          <a:p>
            <a:fld id="{BC7F3F09-3B12-488F-8C99-BE0D6B9F07DB}" type="slidenum">
              <a:rPr lang="en-GB" smtClean="0"/>
              <a:t>1</a:t>
            </a:fld>
            <a:endParaRPr lang="en-GB"/>
          </a:p>
        </p:txBody>
      </p:sp>
    </p:spTree>
    <p:extLst>
      <p:ext uri="{BB962C8B-B14F-4D97-AF65-F5344CB8AC3E}">
        <p14:creationId xmlns:p14="http://schemas.microsoft.com/office/powerpoint/2010/main" val="316807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4</a:t>
            </a:fld>
            <a:endParaRPr lang="en-GB"/>
          </a:p>
        </p:txBody>
      </p:sp>
    </p:spTree>
    <p:extLst>
      <p:ext uri="{BB962C8B-B14F-4D97-AF65-F5344CB8AC3E}">
        <p14:creationId xmlns:p14="http://schemas.microsoft.com/office/powerpoint/2010/main" val="24851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6</a:t>
            </a:fld>
            <a:endParaRPr lang="en-GB"/>
          </a:p>
        </p:txBody>
      </p:sp>
    </p:spTree>
    <p:extLst>
      <p:ext uri="{BB962C8B-B14F-4D97-AF65-F5344CB8AC3E}">
        <p14:creationId xmlns:p14="http://schemas.microsoft.com/office/powerpoint/2010/main" val="1424759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7</a:t>
            </a:fld>
            <a:endParaRPr lang="en-GB"/>
          </a:p>
        </p:txBody>
      </p:sp>
    </p:spTree>
    <p:extLst>
      <p:ext uri="{BB962C8B-B14F-4D97-AF65-F5344CB8AC3E}">
        <p14:creationId xmlns:p14="http://schemas.microsoft.com/office/powerpoint/2010/main" val="181333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9</a:t>
            </a:fld>
            <a:endParaRPr lang="en-GB"/>
          </a:p>
        </p:txBody>
      </p:sp>
    </p:spTree>
    <p:extLst>
      <p:ext uri="{BB962C8B-B14F-4D97-AF65-F5344CB8AC3E}">
        <p14:creationId xmlns:p14="http://schemas.microsoft.com/office/powerpoint/2010/main" val="196304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10</a:t>
            </a:fld>
            <a:endParaRPr lang="en-GB"/>
          </a:p>
        </p:txBody>
      </p:sp>
    </p:spTree>
    <p:extLst>
      <p:ext uri="{BB962C8B-B14F-4D97-AF65-F5344CB8AC3E}">
        <p14:creationId xmlns:p14="http://schemas.microsoft.com/office/powerpoint/2010/main" val="286931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11</a:t>
            </a:fld>
            <a:endParaRPr lang="en-GB"/>
          </a:p>
        </p:txBody>
      </p:sp>
    </p:spTree>
    <p:extLst>
      <p:ext uri="{BB962C8B-B14F-4D97-AF65-F5344CB8AC3E}">
        <p14:creationId xmlns:p14="http://schemas.microsoft.com/office/powerpoint/2010/main" val="217377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7F3F09-3B12-488F-8C99-BE0D6B9F07DB}" type="slidenum">
              <a:rPr lang="en-GB" smtClean="0"/>
              <a:t>12</a:t>
            </a:fld>
            <a:endParaRPr lang="en-GB"/>
          </a:p>
        </p:txBody>
      </p:sp>
    </p:spTree>
    <p:extLst>
      <p:ext uri="{BB962C8B-B14F-4D97-AF65-F5344CB8AC3E}">
        <p14:creationId xmlns:p14="http://schemas.microsoft.com/office/powerpoint/2010/main" val="338506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F9C5DB7-9753-40E3-B257-3A3D024A3B22}"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18127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9C5DB7-9753-40E3-B257-3A3D024A3B22}"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2137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9C5DB7-9753-40E3-B257-3A3D024A3B22}"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343709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9C5DB7-9753-40E3-B257-3A3D024A3B22}"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246011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9C5DB7-9753-40E3-B257-3A3D024A3B22}"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35882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9C5DB7-9753-40E3-B257-3A3D024A3B22}"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338054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9C5DB7-9753-40E3-B257-3A3D024A3B22}" type="datetimeFigureOut">
              <a:rPr lang="en-GB" smtClean="0"/>
              <a:t>15/09/2023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94638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9C5DB7-9753-40E3-B257-3A3D024A3B22}" type="datetimeFigureOut">
              <a:rPr lang="en-GB" smtClean="0"/>
              <a:t>15/09/2023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277280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C5DB7-9753-40E3-B257-3A3D024A3B22}" type="datetimeFigureOut">
              <a:rPr lang="en-GB" smtClean="0"/>
              <a:t>15/09/2023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14492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9C5DB7-9753-40E3-B257-3A3D024A3B22}"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66449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9C5DB7-9753-40E3-B257-3A3D024A3B22}"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537016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F9C5DB7-9753-40E3-B257-3A3D024A3B22}" type="datetimeFigureOut">
              <a:rPr lang="en-GB" smtClean="0"/>
              <a:t>15/09/2023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76C472F-A744-48A2-ADC6-DCD05F91B0C1}" type="slidenum">
              <a:rPr lang="en-GB" smtClean="0"/>
              <a:t>‹#›</a:t>
            </a:fld>
            <a:endParaRPr lang="en-GB"/>
          </a:p>
        </p:txBody>
      </p:sp>
    </p:spTree>
    <p:extLst>
      <p:ext uri="{BB962C8B-B14F-4D97-AF65-F5344CB8AC3E}">
        <p14:creationId xmlns:p14="http://schemas.microsoft.com/office/powerpoint/2010/main" val="474553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enquiries@southeygreen.sheffield.sch.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aptontrust.org.uk/page/?title=Equality+and+Diversity+Statement&amp;pid=67" TargetMode="External"/><Relationship Id="rId2" Type="http://schemas.openxmlformats.org/officeDocument/2006/relationships/hyperlink" Target="https://www.taptontrust.org.uk/page/?title=Safeguarding&amp;pid=69" TargetMode="External"/><Relationship Id="rId1" Type="http://schemas.openxmlformats.org/officeDocument/2006/relationships/slideLayout" Target="../slideLayouts/slideLayout2.xml"/><Relationship Id="rId4" Type="http://schemas.openxmlformats.org/officeDocument/2006/relationships/hyperlink" Target="https://www.taptontrust.org.uk/page/?title=Policies&amp;pid=4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aptontrust.org.uk/page/?title=Governance+Structure&amp;pid=5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aptontrust.org.u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aptontrust.org.uk/page/?title=Primary&amp;pid=1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taptontrust.org.uk/page/?title=Secondary&amp;pid=1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 y="0"/>
            <a:ext cx="6858001" cy="1779814"/>
          </a:xfrm>
          <a:prstGeom prst="rect">
            <a:avLst/>
          </a:prstGeom>
        </p:spPr>
      </p:pic>
      <p:sp>
        <p:nvSpPr>
          <p:cNvPr id="2" name="Title 1"/>
          <p:cNvSpPr>
            <a:spLocks noGrp="1"/>
          </p:cNvSpPr>
          <p:nvPr>
            <p:ph type="ctrTitle"/>
          </p:nvPr>
        </p:nvSpPr>
        <p:spPr/>
        <p:txBody>
          <a:bodyPr/>
          <a:lstStyle/>
          <a:p>
            <a:r>
              <a:rPr lang="en-GB" b="1" dirty="0">
                <a:solidFill>
                  <a:schemeClr val="bg1"/>
                </a:solidFill>
                <a:latin typeface="Gill Sans MT"/>
              </a:rPr>
              <a:t>HLTA – Higher Level Teaching Assistant</a:t>
            </a:r>
            <a:br>
              <a:rPr lang="en-GB" b="1" dirty="0">
                <a:solidFill>
                  <a:schemeClr val="bg1"/>
                </a:solidFill>
                <a:latin typeface="Gill Sans MT"/>
              </a:rPr>
            </a:br>
            <a:r>
              <a:rPr lang="en-GB" sz="2400" b="1" dirty="0">
                <a:solidFill>
                  <a:schemeClr val="bg1"/>
                </a:solidFill>
                <a:latin typeface="Gill Sans MT"/>
              </a:rPr>
              <a:t>Permanent position to start ASAP</a:t>
            </a:r>
            <a:br>
              <a:rPr lang="en-GB" b="1" dirty="0">
                <a:solidFill>
                  <a:schemeClr val="bg1"/>
                </a:solidFill>
                <a:latin typeface="Gill Sans MT"/>
              </a:rPr>
            </a:br>
            <a:endParaRPr lang="en-GB" b="1" dirty="0">
              <a:solidFill>
                <a:schemeClr val="bg1"/>
              </a:solidFill>
              <a:highlight>
                <a:srgbClr val="FFFF00"/>
              </a:highlight>
              <a:latin typeface="Gill Sans MT" panose="020B0502020104020203" pitchFamily="34" charset="0"/>
            </a:endParaRPr>
          </a:p>
        </p:txBody>
      </p:sp>
      <p:sp>
        <p:nvSpPr>
          <p:cNvPr id="3" name="Subtitle 2"/>
          <p:cNvSpPr>
            <a:spLocks noGrp="1"/>
          </p:cNvSpPr>
          <p:nvPr>
            <p:ph type="subTitle" idx="1"/>
          </p:nvPr>
        </p:nvSpPr>
        <p:spPr/>
        <p:txBody>
          <a:bodyPr>
            <a:normAutofit/>
          </a:bodyPr>
          <a:lstStyle/>
          <a:p>
            <a:r>
              <a:rPr lang="en-GB" sz="2400" dirty="0">
                <a:solidFill>
                  <a:schemeClr val="bg1"/>
                </a:solidFill>
                <a:latin typeface="Gill Sans MT" panose="020B0502020104020203" pitchFamily="34" charset="0"/>
              </a:rPr>
              <a:t>Candidate Information Pack </a:t>
            </a:r>
          </a:p>
          <a:p>
            <a:endParaRPr lang="en-GB" sz="2400" dirty="0">
              <a:solidFill>
                <a:schemeClr val="bg1"/>
              </a:solidFill>
              <a:latin typeface="Gill Sans MT" panose="020B0502020104020203" pitchFamily="34" charset="0"/>
            </a:endParaRPr>
          </a:p>
        </p:txBody>
      </p:sp>
      <p:pic>
        <p:nvPicPr>
          <p:cNvPr id="5" name="Picture 4" descr="A screenshot of a cell phon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1" y="8270875"/>
            <a:ext cx="6858001" cy="1635125"/>
          </a:xfrm>
          <a:prstGeom prst="rect">
            <a:avLst/>
          </a:prstGeom>
        </p:spPr>
      </p:pic>
    </p:spTree>
    <p:extLst>
      <p:ext uri="{BB962C8B-B14F-4D97-AF65-F5344CB8AC3E}">
        <p14:creationId xmlns:p14="http://schemas.microsoft.com/office/powerpoint/2010/main" val="215796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48" y="155079"/>
            <a:ext cx="5915025" cy="604910"/>
          </a:xfrm>
        </p:spPr>
        <p:txBody>
          <a:bodyPr>
            <a:normAutofit fontScale="90000"/>
          </a:bodyPr>
          <a:lstStyle/>
          <a:p>
            <a:br>
              <a:rPr lang="en-GB" sz="1200" dirty="0">
                <a:solidFill>
                  <a:srgbClr val="FF0000"/>
                </a:solidFill>
                <a:latin typeface="Gill Sans MT" panose="020B0502020104020203" pitchFamily="34" charset="0"/>
              </a:rPr>
            </a:br>
            <a:r>
              <a:rPr lang="en-GB" sz="5000" dirty="0">
                <a:solidFill>
                  <a:srgbClr val="C00000"/>
                </a:solidFill>
                <a:latin typeface="Gill Sans MT" panose="020B0502020104020203" pitchFamily="34" charset="0"/>
              </a:rPr>
              <a:t>Responsibilities</a:t>
            </a:r>
          </a:p>
        </p:txBody>
      </p:sp>
      <p:pic>
        <p:nvPicPr>
          <p:cNvPr id="5" name="Content Placeholder 4">
            <a:extLst>
              <a:ext uri="{FF2B5EF4-FFF2-40B4-BE49-F238E27FC236}">
                <a16:creationId xmlns:a16="http://schemas.microsoft.com/office/drawing/2014/main" id="{123753A2-5F4E-4EF5-86FD-8E354F13CFDE}"/>
              </a:ext>
            </a:extLst>
          </p:cNvPr>
          <p:cNvPicPr>
            <a:picLocks noGrp="1" noChangeAspect="1"/>
          </p:cNvPicPr>
          <p:nvPr>
            <p:ph idx="1"/>
          </p:nvPr>
        </p:nvPicPr>
        <p:blipFill>
          <a:blip r:embed="rId3"/>
          <a:stretch>
            <a:fillRect/>
          </a:stretch>
        </p:blipFill>
        <p:spPr>
          <a:xfrm>
            <a:off x="614762" y="1019324"/>
            <a:ext cx="5532598" cy="8279475"/>
          </a:xfrm>
          <a:prstGeom prst="rect">
            <a:avLst/>
          </a:prstGeom>
        </p:spPr>
      </p:pic>
    </p:spTree>
    <p:extLst>
      <p:ext uri="{BB962C8B-B14F-4D97-AF65-F5344CB8AC3E}">
        <p14:creationId xmlns:p14="http://schemas.microsoft.com/office/powerpoint/2010/main" val="80983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7" y="121508"/>
            <a:ext cx="5915025" cy="606070"/>
          </a:xfrm>
        </p:spPr>
        <p:txBody>
          <a:bodyPr>
            <a:noAutofit/>
          </a:bodyPr>
          <a:lstStyle/>
          <a:p>
            <a:r>
              <a:rPr lang="en-GB" sz="4500" dirty="0">
                <a:solidFill>
                  <a:srgbClr val="C00000"/>
                </a:solidFill>
                <a:latin typeface="Gill Sans MT" panose="020B0502020104020203" pitchFamily="34" charset="0"/>
              </a:rPr>
              <a:t>The Person </a:t>
            </a:r>
          </a:p>
        </p:txBody>
      </p:sp>
      <p:sp>
        <p:nvSpPr>
          <p:cNvPr id="3" name="Content Placeholder 2"/>
          <p:cNvSpPr>
            <a:spLocks noGrp="1"/>
          </p:cNvSpPr>
          <p:nvPr>
            <p:ph idx="1"/>
          </p:nvPr>
        </p:nvSpPr>
        <p:spPr>
          <a:xfrm>
            <a:off x="0" y="681433"/>
            <a:ext cx="6386510" cy="8382000"/>
          </a:xfrm>
        </p:spPr>
        <p:txBody>
          <a:bodyPr>
            <a:normAutofit/>
          </a:bodyPr>
          <a:lstStyle/>
          <a:p>
            <a:pPr marL="0" indent="0" algn="just">
              <a:buNone/>
            </a:pPr>
            <a:r>
              <a:rPr lang="en-GB" sz="1200" b="1" dirty="0">
                <a:latin typeface="Gill Sans MT" panose="020B0502020104020203" pitchFamily="34" charset="0"/>
              </a:rPr>
              <a:t>The successful candidate will demonstrate the following:</a:t>
            </a:r>
          </a:p>
          <a:p>
            <a:pPr marL="0" indent="0" algn="just">
              <a:buNone/>
            </a:pPr>
            <a:endParaRPr lang="en-GB" sz="1200" b="1" dirty="0">
              <a:solidFill>
                <a:srgbClr val="C00000"/>
              </a:solidFill>
              <a:latin typeface="Gill Sans MT" panose="020B0502020104020203" pitchFamily="34" charset="0"/>
            </a:endParaRPr>
          </a:p>
          <a:p>
            <a:pPr marL="0" indent="0" algn="just">
              <a:buNone/>
            </a:pPr>
            <a:endParaRPr lang="en-GB" sz="1200" b="1" dirty="0">
              <a:solidFill>
                <a:srgbClr val="C00000"/>
              </a:solidFill>
              <a:latin typeface="Gill Sans MT" panose="020B0502020104020203" pitchFamily="34" charset="0"/>
            </a:endParaRPr>
          </a:p>
          <a:p>
            <a:pPr marL="0" indent="0" algn="just">
              <a:buNone/>
            </a:pPr>
            <a:endParaRPr lang="en-GB" sz="1200" b="1" dirty="0">
              <a:solidFill>
                <a:srgbClr val="C00000"/>
              </a:solidFill>
              <a:latin typeface="Gill Sans MT" panose="020B0502020104020203" pitchFamily="34" charset="0"/>
            </a:endParaRPr>
          </a:p>
          <a:p>
            <a:pPr marL="0" indent="0" algn="just">
              <a:buNone/>
            </a:pPr>
            <a:endParaRPr lang="en-GB" sz="1200" b="1" dirty="0">
              <a:solidFill>
                <a:srgbClr val="C00000"/>
              </a:solidFill>
              <a:latin typeface="Gill Sans MT" panose="020B0502020104020203" pitchFamily="34" charset="0"/>
            </a:endParaRPr>
          </a:p>
          <a:p>
            <a:pPr marL="0" indent="0" algn="just">
              <a:buNone/>
            </a:pPr>
            <a:endParaRPr lang="en-GB" sz="1200" b="1" dirty="0">
              <a:solidFill>
                <a:srgbClr val="C00000"/>
              </a:solidFill>
              <a:latin typeface="Gill Sans MT" panose="020B0502020104020203" pitchFamily="34" charset="0"/>
            </a:endParaRPr>
          </a:p>
          <a:p>
            <a:pPr marL="0" indent="0" algn="just">
              <a:buNone/>
            </a:pPr>
            <a:endParaRPr lang="en-GB" sz="1200" dirty="0">
              <a:latin typeface="Gill Sans MT" panose="020B0502020104020203" pitchFamily="34" charset="0"/>
            </a:endParaRPr>
          </a:p>
          <a:p>
            <a:pPr marL="0" indent="0" algn="just">
              <a:buNone/>
            </a:pPr>
            <a:endParaRPr lang="en-GB" dirty="0">
              <a:latin typeface="Gill Sans MT" panose="020B0502020104020203" pitchFamily="34" charset="0"/>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121D0D49-4FBB-4223-BF9C-6CF24D788D5F}"/>
              </a:ext>
            </a:extLst>
          </p:cNvPr>
          <p:cNvPicPr>
            <a:picLocks noChangeAspect="1"/>
          </p:cNvPicPr>
          <p:nvPr/>
        </p:nvPicPr>
        <p:blipFill>
          <a:blip r:embed="rId3"/>
          <a:stretch>
            <a:fillRect/>
          </a:stretch>
        </p:blipFill>
        <p:spPr>
          <a:xfrm>
            <a:off x="448491" y="980071"/>
            <a:ext cx="5938019" cy="8504657"/>
          </a:xfrm>
          <a:prstGeom prst="rect">
            <a:avLst/>
          </a:prstGeom>
        </p:spPr>
      </p:pic>
    </p:spTree>
    <p:extLst>
      <p:ext uri="{BB962C8B-B14F-4D97-AF65-F5344CB8AC3E}">
        <p14:creationId xmlns:p14="http://schemas.microsoft.com/office/powerpoint/2010/main" val="62814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37" y="302746"/>
            <a:ext cx="5915025" cy="606070"/>
          </a:xfrm>
        </p:spPr>
        <p:txBody>
          <a:bodyPr>
            <a:noAutofit/>
          </a:bodyPr>
          <a:lstStyle/>
          <a:p>
            <a:r>
              <a:rPr lang="en-GB" sz="4500" dirty="0">
                <a:solidFill>
                  <a:srgbClr val="C00000"/>
                </a:solidFill>
                <a:latin typeface="Gill Sans MT" panose="020B0502020104020203" pitchFamily="34" charset="0"/>
              </a:rPr>
              <a:t>How to apply</a:t>
            </a:r>
          </a:p>
        </p:txBody>
      </p:sp>
      <p:sp>
        <p:nvSpPr>
          <p:cNvPr id="3" name="Content Placeholder 2"/>
          <p:cNvSpPr>
            <a:spLocks noGrp="1"/>
          </p:cNvSpPr>
          <p:nvPr>
            <p:ph idx="1"/>
          </p:nvPr>
        </p:nvSpPr>
        <p:spPr>
          <a:xfrm>
            <a:off x="232337" y="1133476"/>
            <a:ext cx="6407613" cy="8382000"/>
          </a:xfrm>
        </p:spPr>
        <p:txBody>
          <a:bodyPr vert="horz" lIns="91440" tIns="45720" rIns="91440" bIns="45720" rtlCol="0" anchor="t">
            <a:noAutofit/>
          </a:bodyPr>
          <a:lstStyle/>
          <a:p>
            <a:pPr marL="0" indent="0" algn="just">
              <a:lnSpc>
                <a:spcPct val="150000"/>
              </a:lnSpc>
              <a:spcBef>
                <a:spcPts val="0"/>
              </a:spcBef>
              <a:buNone/>
            </a:pPr>
            <a:r>
              <a:rPr lang="en-GB" sz="1200" dirty="0">
                <a:latin typeface="Gill Sans MT" panose="020B0502020104020203" pitchFamily="34" charset="0"/>
              </a:rPr>
              <a:t>Informal discussions about the role and visits to the school are warmly welcomed. Please contact us to arrange:</a:t>
            </a:r>
          </a:p>
          <a:p>
            <a:pPr algn="just">
              <a:lnSpc>
                <a:spcPct val="150000"/>
              </a:lnSpc>
              <a:spcBef>
                <a:spcPts val="0"/>
              </a:spcBef>
            </a:pPr>
            <a:r>
              <a:rPr lang="en-GB" sz="1200" dirty="0">
                <a:latin typeface="Gill Sans MT" panose="020B0502020104020203" pitchFamily="34" charset="0"/>
              </a:rPr>
              <a:t>Main School Office 0114 2326879</a:t>
            </a:r>
          </a:p>
          <a:p>
            <a:pPr algn="just">
              <a:lnSpc>
                <a:spcPct val="150000"/>
              </a:lnSpc>
              <a:spcBef>
                <a:spcPts val="0"/>
              </a:spcBef>
            </a:pPr>
            <a:r>
              <a:rPr lang="en-GB" sz="1200" dirty="0">
                <a:latin typeface="Gill Sans MT" panose="020B0502020104020203" pitchFamily="34" charset="0"/>
                <a:hlinkClick r:id="rId3">
                  <a:extLst>
                    <a:ext uri="{A12FA001-AC4F-418D-AE19-62706E023703}">
                      <ahyp:hlinkClr xmlns:ahyp="http://schemas.microsoft.com/office/drawing/2018/hyperlinkcolor" val="tx"/>
                    </a:ext>
                  </a:extLst>
                </a:hlinkClick>
              </a:rPr>
              <a:t>enquiries@southeygreen.sheffield.sch.uk</a:t>
            </a:r>
            <a:endParaRPr lang="en-GB" sz="1200" dirty="0">
              <a:latin typeface="Gill Sans MT" panose="020B0502020104020203" pitchFamily="34" charset="0"/>
            </a:endParaRPr>
          </a:p>
          <a:p>
            <a:pPr marL="0" indent="0" algn="just">
              <a:lnSpc>
                <a:spcPct val="150000"/>
              </a:lnSpc>
              <a:spcBef>
                <a:spcPts val="0"/>
              </a:spcBef>
              <a:buNone/>
            </a:pPr>
            <a:endParaRPr lang="en-GB" sz="1200" dirty="0">
              <a:latin typeface="Gill Sans MT" panose="020B0502020104020203" pitchFamily="34" charset="0"/>
            </a:endParaRPr>
          </a:p>
          <a:p>
            <a:pPr marL="0" indent="0" algn="just">
              <a:lnSpc>
                <a:spcPct val="150000"/>
              </a:lnSpc>
              <a:spcBef>
                <a:spcPts val="0"/>
              </a:spcBef>
              <a:buNone/>
            </a:pPr>
            <a:r>
              <a:rPr lang="en-GB" sz="1200" dirty="0">
                <a:latin typeface="Gill Sans MT" panose="020B0502020104020203" pitchFamily="34" charset="0"/>
              </a:rPr>
              <a:t>Applications for this role are via the TES website. If you require a paper of the copy of the application form please contact us:</a:t>
            </a:r>
          </a:p>
          <a:p>
            <a:pPr marL="0" indent="0" algn="just">
              <a:lnSpc>
                <a:spcPct val="150000"/>
              </a:lnSpc>
              <a:spcBef>
                <a:spcPts val="0"/>
              </a:spcBef>
              <a:buNone/>
            </a:pPr>
            <a:r>
              <a:rPr lang="en-GB" sz="1200" dirty="0">
                <a:solidFill>
                  <a:srgbClr val="FF0000"/>
                </a:solidFill>
                <a:latin typeface="Gill Sans MT" panose="020B0502020104020203" pitchFamily="34" charset="0"/>
                <a:hlinkClick r:id="rId3"/>
              </a:rPr>
              <a:t>enquiries@southeygreen.sheffield.sch.uk</a:t>
            </a:r>
            <a:r>
              <a:rPr lang="en-GB" sz="1200" dirty="0">
                <a:solidFill>
                  <a:srgbClr val="FF0000"/>
                </a:solidFill>
                <a:latin typeface="Gill Sans MT" panose="020B0502020104020203" pitchFamily="34" charset="0"/>
              </a:rPr>
              <a:t> .</a:t>
            </a:r>
          </a:p>
          <a:p>
            <a:pPr marL="0" indent="0" algn="just">
              <a:lnSpc>
                <a:spcPct val="150000"/>
              </a:lnSpc>
              <a:spcBef>
                <a:spcPts val="0"/>
              </a:spcBef>
              <a:buNone/>
            </a:pPr>
            <a:endParaRPr lang="en-GB" sz="1200" dirty="0">
              <a:latin typeface="Gill Sans MT" panose="020B0502020104020203" pitchFamily="34" charset="0"/>
            </a:endParaRPr>
          </a:p>
          <a:p>
            <a:pPr marL="0" indent="0" algn="just">
              <a:lnSpc>
                <a:spcPct val="150000"/>
              </a:lnSpc>
              <a:spcBef>
                <a:spcPts val="0"/>
              </a:spcBef>
              <a:buNone/>
            </a:pPr>
            <a:r>
              <a:rPr lang="en-GB" sz="1200" dirty="0">
                <a:latin typeface="Gill Sans MT" panose="020B0502020104020203" pitchFamily="34" charset="0"/>
              </a:rPr>
              <a:t>The closing date for applications is </a:t>
            </a:r>
            <a:r>
              <a:rPr lang="en-GB" sz="1200" dirty="0">
                <a:solidFill>
                  <a:srgbClr val="FF0000"/>
                </a:solidFill>
                <a:latin typeface="Gill Sans MT" panose="020B0502020104020203" pitchFamily="34" charset="0"/>
              </a:rPr>
              <a:t>Wednesday 4</a:t>
            </a:r>
            <a:r>
              <a:rPr lang="en-GB" sz="1200" baseline="30000" dirty="0">
                <a:solidFill>
                  <a:srgbClr val="FF0000"/>
                </a:solidFill>
                <a:latin typeface="Gill Sans MT" panose="020B0502020104020203" pitchFamily="34" charset="0"/>
              </a:rPr>
              <a:t>th</a:t>
            </a:r>
            <a:r>
              <a:rPr lang="en-GB" sz="1200" dirty="0">
                <a:solidFill>
                  <a:srgbClr val="FF0000"/>
                </a:solidFill>
                <a:latin typeface="Gill Sans MT" panose="020B0502020104020203" pitchFamily="34" charset="0"/>
              </a:rPr>
              <a:t> October12.00 noon. </a:t>
            </a:r>
            <a:r>
              <a:rPr lang="en-GB" sz="1200" dirty="0">
                <a:latin typeface="Gill Sans MT" panose="020B0502020104020203" pitchFamily="34" charset="0"/>
              </a:rPr>
              <a:t>Interviews will be held </a:t>
            </a:r>
            <a:r>
              <a:rPr lang="en-GB" sz="1200" dirty="0">
                <a:solidFill>
                  <a:srgbClr val="FF0000"/>
                </a:solidFill>
                <a:latin typeface="Gill Sans MT" panose="020B0502020104020203" pitchFamily="34" charset="0"/>
              </a:rPr>
              <a:t>Wednesday 11</a:t>
            </a:r>
            <a:r>
              <a:rPr lang="en-GB" sz="1200" baseline="30000" dirty="0">
                <a:solidFill>
                  <a:srgbClr val="FF0000"/>
                </a:solidFill>
                <a:latin typeface="Gill Sans MT" panose="020B0502020104020203" pitchFamily="34" charset="0"/>
              </a:rPr>
              <a:t>th</a:t>
            </a:r>
            <a:r>
              <a:rPr lang="en-GB" sz="1200" dirty="0">
                <a:solidFill>
                  <a:srgbClr val="FF0000"/>
                </a:solidFill>
                <a:latin typeface="Gill Sans MT" panose="020B0502020104020203" pitchFamily="34" charset="0"/>
              </a:rPr>
              <a:t> October 2023.</a:t>
            </a:r>
            <a:endParaRPr lang="en-GB" sz="1200" dirty="0">
              <a:latin typeface="Gill Sans MT" panose="020B0502020104020203" pitchFamily="34" charset="0"/>
            </a:endParaRPr>
          </a:p>
          <a:p>
            <a:pPr marL="0" indent="0" algn="just">
              <a:lnSpc>
                <a:spcPct val="150000"/>
              </a:lnSpc>
              <a:spcBef>
                <a:spcPts val="0"/>
              </a:spcBef>
              <a:buNone/>
            </a:pPr>
            <a:endParaRPr lang="en-GB" sz="1200" dirty="0">
              <a:latin typeface="Gill Sans MT" panose="020B0502020104020203" pitchFamily="34" charset="0"/>
            </a:endParaRPr>
          </a:p>
          <a:p>
            <a:pPr marL="0" indent="0" algn="just">
              <a:lnSpc>
                <a:spcPct val="150000"/>
              </a:lnSpc>
              <a:spcBef>
                <a:spcPts val="0"/>
              </a:spcBef>
              <a:buNone/>
            </a:pPr>
            <a:r>
              <a:rPr lang="en-GB" sz="1200" b="1" dirty="0">
                <a:solidFill>
                  <a:srgbClr val="C00000"/>
                </a:solidFill>
                <a:latin typeface="Gill Sans MT" panose="020B0502020104020203" pitchFamily="34" charset="0"/>
              </a:rPr>
              <a:t>Safeguarding</a:t>
            </a:r>
          </a:p>
          <a:p>
            <a:pPr marL="0" indent="0" algn="just">
              <a:lnSpc>
                <a:spcPct val="150000"/>
              </a:lnSpc>
              <a:spcBef>
                <a:spcPts val="0"/>
              </a:spcBef>
              <a:buNone/>
            </a:pPr>
            <a:endParaRPr lang="en-GB" sz="1200" b="1" dirty="0">
              <a:solidFill>
                <a:srgbClr val="C00000"/>
              </a:solidFill>
              <a:latin typeface="Gill Sans MT" panose="020B0502020104020203" pitchFamily="34" charset="0"/>
            </a:endParaRPr>
          </a:p>
          <a:p>
            <a:pPr marL="0" indent="0" algn="just">
              <a:lnSpc>
                <a:spcPct val="150000"/>
              </a:lnSpc>
              <a:spcBef>
                <a:spcPts val="0"/>
              </a:spcBef>
              <a:buNone/>
            </a:pPr>
            <a:r>
              <a:rPr lang="en-GB" sz="1200" dirty="0">
                <a:solidFill>
                  <a:srgbClr val="000000"/>
                </a:solidFill>
                <a:effectLst/>
                <a:latin typeface="Gill Sans MT" panose="020B0502020104020203" pitchFamily="34" charset="0"/>
                <a:ea typeface="Arial" panose="020B0604020202020204" pitchFamily="34" charset="0"/>
                <a:cs typeface="Arial" panose="020B0604020202020204" pitchFamily="34" charset="0"/>
              </a:rPr>
              <a:t>TSAT is committed to safeguarding children and promoting the welfare of children and young people and expects all staff and volunteers to share this commitment. We will ensure that all our recruitment and selection practices reflect this commitment. All candidates will be subject to the following employment checks:</a:t>
            </a:r>
          </a:p>
          <a:p>
            <a:pPr marL="0" indent="0" algn="just">
              <a:lnSpc>
                <a:spcPct val="150000"/>
              </a:lnSpc>
              <a:spcBef>
                <a:spcPts val="0"/>
              </a:spcBef>
              <a:buNone/>
            </a:pPr>
            <a:endParaRPr lang="en-GB" sz="1200" b="1" dirty="0">
              <a:solidFill>
                <a:srgbClr val="C00000"/>
              </a:solidFill>
              <a:latin typeface="Gill Sans MT" panose="020B0502020104020203" pitchFamily="34" charset="0"/>
            </a:endParaRPr>
          </a:p>
          <a:p>
            <a:pPr marL="0" indent="0" algn="just">
              <a:lnSpc>
                <a:spcPct val="150000"/>
              </a:lnSpc>
              <a:buNone/>
            </a:pPr>
            <a:r>
              <a:rPr lang="en-GB" sz="1200" b="1" dirty="0">
                <a:latin typeface="Gill Sans MT" panose="020B0502020104020203" pitchFamily="34" charset="0"/>
              </a:rPr>
              <a:t>Shortlisted Candidates:</a:t>
            </a:r>
          </a:p>
          <a:p>
            <a:pPr algn="just">
              <a:lnSpc>
                <a:spcPct val="150000"/>
              </a:lnSpc>
            </a:pPr>
            <a:r>
              <a:rPr lang="en-GB" sz="1200" dirty="0">
                <a:latin typeface="Gill Sans MT" panose="020B0502020104020203" pitchFamily="34" charset="0"/>
              </a:rPr>
              <a:t>References will be requested before interview.</a:t>
            </a:r>
          </a:p>
          <a:p>
            <a:pPr algn="just">
              <a:lnSpc>
                <a:spcPct val="150000"/>
              </a:lnSpc>
            </a:pPr>
            <a:r>
              <a:rPr lang="en-GB" sz="1200" dirty="0">
                <a:latin typeface="Gill Sans MT" panose="020B0502020104020203" pitchFamily="34" charset="0"/>
              </a:rPr>
              <a:t>A Criminal Convictions Disclosure Form will be requested at interview. </a:t>
            </a:r>
          </a:p>
          <a:p>
            <a:pPr algn="just">
              <a:lnSpc>
                <a:spcPct val="150000"/>
              </a:lnSpc>
            </a:pPr>
            <a:r>
              <a:rPr lang="en-GB" sz="1200" dirty="0">
                <a:latin typeface="Gill Sans MT" panose="020B0502020104020203" pitchFamily="34" charset="0"/>
              </a:rPr>
              <a:t>Evidence of identity / right to work in the UK will be requested at interview.</a:t>
            </a:r>
          </a:p>
          <a:p>
            <a:pPr algn="just">
              <a:lnSpc>
                <a:spcPct val="150000"/>
              </a:lnSpc>
            </a:pPr>
            <a:r>
              <a:rPr lang="en-GB" sz="1200" dirty="0">
                <a:latin typeface="Gill Sans MT" panose="020B0502020104020203" pitchFamily="34" charset="0"/>
              </a:rPr>
              <a:t>Qualification certificates will be requested at interview.</a:t>
            </a:r>
          </a:p>
          <a:p>
            <a:pPr algn="just">
              <a:lnSpc>
                <a:spcPct val="150000"/>
              </a:lnSpc>
            </a:pPr>
            <a:r>
              <a:rPr lang="en-GB" sz="1200" dirty="0">
                <a:latin typeface="Gill Sans MT" panose="020B0502020104020203" pitchFamily="34" charset="0"/>
              </a:rPr>
              <a:t>Disclosures concerning child protection investigations, relationships with pupils, employees, governors or trustees, prohibition orders and section 128 directions (where applicable) will be requested at interview.</a:t>
            </a:r>
          </a:p>
          <a:p>
            <a:pPr algn="just">
              <a:lnSpc>
                <a:spcPct val="150000"/>
              </a:lnSpc>
            </a:pPr>
            <a:endParaRPr lang="en-GB" sz="1200" dirty="0">
              <a:latin typeface="Gill Sans MT" panose="020B0502020104020203" pitchFamily="34" charset="0"/>
            </a:endParaRPr>
          </a:p>
          <a:p>
            <a:pPr algn="just">
              <a:lnSpc>
                <a:spcPct val="170000"/>
              </a:lnSpc>
            </a:pPr>
            <a:endParaRPr lang="en-GB" sz="1200" dirty="0">
              <a:latin typeface="Gill Sans MT" panose="020B0502020104020203" pitchFamily="34" charset="0"/>
            </a:endParaRPr>
          </a:p>
          <a:p>
            <a:pPr marL="0" indent="0" algn="just">
              <a:lnSpc>
                <a:spcPct val="150000"/>
              </a:lnSpc>
              <a:spcBef>
                <a:spcPts val="0"/>
              </a:spcBef>
              <a:buNone/>
            </a:pPr>
            <a:endParaRPr lang="en-GB" sz="1200" b="1" dirty="0">
              <a:solidFill>
                <a:srgbClr val="C00000"/>
              </a:solidFill>
              <a:latin typeface="Gill Sans MT" panose="020B0502020104020203" pitchFamily="34" charset="0"/>
            </a:endParaRPr>
          </a:p>
          <a:p>
            <a:pPr marL="0" indent="0" algn="just">
              <a:lnSpc>
                <a:spcPct val="150000"/>
              </a:lnSpc>
              <a:spcBef>
                <a:spcPts val="0"/>
              </a:spcBef>
              <a:buNone/>
            </a:pPr>
            <a:endParaRPr lang="en-GB" sz="1200" b="1" dirty="0">
              <a:solidFill>
                <a:srgbClr val="C00000"/>
              </a:solidFill>
              <a:latin typeface="Gill Sans MT" panose="020B0502020104020203" pitchFamily="34" charset="0"/>
            </a:endParaRPr>
          </a:p>
          <a:p>
            <a:pPr marL="0" indent="0" algn="just">
              <a:lnSpc>
                <a:spcPct val="150000"/>
              </a:lnSpc>
              <a:spcBef>
                <a:spcPts val="0"/>
              </a:spcBef>
              <a:buNone/>
            </a:pPr>
            <a:endParaRPr lang="en-GB" sz="1200" b="1" dirty="0">
              <a:solidFill>
                <a:srgbClr val="C00000"/>
              </a:solidFill>
              <a:latin typeface="Gill Sans MT" panose="020B0502020104020203" pitchFamily="34" charset="0"/>
            </a:endParaRPr>
          </a:p>
          <a:p>
            <a:pPr marL="0" indent="0" algn="just">
              <a:lnSpc>
                <a:spcPct val="150000"/>
              </a:lnSpc>
              <a:spcBef>
                <a:spcPts val="0"/>
              </a:spcBef>
              <a:buNone/>
            </a:pPr>
            <a:endParaRPr lang="en-GB" sz="1200" dirty="0">
              <a:latin typeface="Gill Sans MT" panose="020B0502020104020203" pitchFamily="34" charset="0"/>
            </a:endParaRPr>
          </a:p>
          <a:p>
            <a:pPr marL="0" indent="0" algn="just">
              <a:lnSpc>
                <a:spcPct val="150000"/>
              </a:lnSpc>
              <a:spcBef>
                <a:spcPts val="0"/>
              </a:spcBef>
              <a:buNone/>
            </a:pPr>
            <a:endParaRPr lang="en-GB" sz="1200" dirty="0">
              <a:latin typeface="Gill Sans MT" panose="020B0502020104020203" pitchFamily="34" charset="0"/>
            </a:endParaRPr>
          </a:p>
          <a:p>
            <a:pPr marL="0" indent="0" algn="just">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a:p>
            <a:pPr marL="0" indent="0">
              <a:buNone/>
            </a:pPr>
            <a:endParaRPr lang="en-GB" sz="1200" dirty="0">
              <a:latin typeface="Gill Sans MT" panose="020B0502020104020203" pitchFamily="34" charset="0"/>
            </a:endParaRPr>
          </a:p>
        </p:txBody>
      </p:sp>
    </p:spTree>
    <p:extLst>
      <p:ext uri="{BB962C8B-B14F-4D97-AF65-F5344CB8AC3E}">
        <p14:creationId xmlns:p14="http://schemas.microsoft.com/office/powerpoint/2010/main" val="400875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8CE43B-F3CE-BCC2-B804-20D5A1CD8CBE}"/>
              </a:ext>
            </a:extLst>
          </p:cNvPr>
          <p:cNvSpPr txBox="1"/>
          <p:nvPr/>
        </p:nvSpPr>
        <p:spPr>
          <a:xfrm>
            <a:off x="214532" y="623375"/>
            <a:ext cx="6428936" cy="9570056"/>
          </a:xfrm>
          <a:prstGeom prst="rect">
            <a:avLst/>
          </a:prstGeom>
          <a:noFill/>
        </p:spPr>
        <p:txBody>
          <a:bodyPr wrap="square">
            <a:spAutoFit/>
          </a:bodyPr>
          <a:lstStyle/>
          <a:p>
            <a:pPr marL="171450" indent="-171450" algn="just">
              <a:lnSpc>
                <a:spcPct val="150000"/>
              </a:lnSpc>
              <a:spcBef>
                <a:spcPts val="750"/>
              </a:spcBef>
              <a:buFont typeface="Arial" panose="020B0604020202020204" pitchFamily="34" charset="0"/>
              <a:buChar char="•"/>
            </a:pPr>
            <a:r>
              <a:rPr lang="en-GB" sz="1200" dirty="0">
                <a:latin typeface="Gill Sans MT" panose="020B0502020104020203" pitchFamily="34" charset="0"/>
              </a:rPr>
              <a:t>We may conduct online searches for shortlisted candidates prior to making our final decision. If any information obtained from the online searches raises concerns around someone’s suitability for the role or to working with children then this may be raised with the candidate at interview and/or we may take advice from the local authority children’s services.</a:t>
            </a:r>
          </a:p>
          <a:p>
            <a:pPr algn="just">
              <a:lnSpc>
                <a:spcPct val="150000"/>
              </a:lnSpc>
              <a:spcBef>
                <a:spcPts val="750"/>
              </a:spcBef>
            </a:pPr>
            <a:endParaRPr lang="en-GB" sz="1200" b="1" dirty="0">
              <a:latin typeface="Gill Sans MT" panose="020B0502020104020203" pitchFamily="34" charset="0"/>
            </a:endParaRPr>
          </a:p>
          <a:p>
            <a:pPr algn="just">
              <a:lnSpc>
                <a:spcPct val="150000"/>
              </a:lnSpc>
              <a:spcBef>
                <a:spcPts val="750"/>
              </a:spcBef>
            </a:pPr>
            <a:r>
              <a:rPr lang="en-GB" sz="1200" b="1" dirty="0">
                <a:latin typeface="Gill Sans MT" panose="020B0502020104020203" pitchFamily="34" charset="0"/>
              </a:rPr>
              <a:t>Successful Candidates: </a:t>
            </a:r>
            <a:endParaRPr lang="en-GB" sz="1200" dirty="0">
              <a:latin typeface="Gill Sans MT" panose="020B0502020104020203" pitchFamily="34" charset="0"/>
            </a:endParaRPr>
          </a:p>
          <a:p>
            <a:pPr marL="171450" indent="-171450" algn="just">
              <a:lnSpc>
                <a:spcPct val="150000"/>
              </a:lnSpc>
              <a:spcBef>
                <a:spcPts val="750"/>
              </a:spcBef>
              <a:buFont typeface="Arial" panose="020B0604020202020204" pitchFamily="34" charset="0"/>
              <a:buChar char="•"/>
            </a:pPr>
            <a:r>
              <a:rPr lang="en-GB" sz="1200" dirty="0">
                <a:latin typeface="Gill Sans MT" panose="020B0502020104020203" pitchFamily="34" charset="0"/>
              </a:rPr>
              <a:t>Successful candidates will be required to undertake a DBS Enhanced Disclosure (with barred list) check.</a:t>
            </a:r>
          </a:p>
          <a:p>
            <a:pPr marL="171450" indent="-171450" algn="just">
              <a:lnSpc>
                <a:spcPct val="150000"/>
              </a:lnSpc>
              <a:spcBef>
                <a:spcPts val="750"/>
              </a:spcBef>
              <a:buFont typeface="Arial" panose="020B0604020202020204" pitchFamily="34" charset="0"/>
              <a:buChar char="•"/>
            </a:pPr>
            <a:r>
              <a:rPr lang="en-GB" sz="1200" dirty="0">
                <a:latin typeface="Gill Sans MT" panose="020B0502020104020203" pitchFamily="34" charset="0"/>
              </a:rPr>
              <a:t>Successful candidates will be required to complete a Childcare Disqualification under the Childcare Act 2006 Declaration (for applicable posts). </a:t>
            </a:r>
          </a:p>
          <a:p>
            <a:pPr marL="171450" indent="-171450" algn="just">
              <a:lnSpc>
                <a:spcPct val="150000"/>
              </a:lnSpc>
              <a:spcBef>
                <a:spcPts val="750"/>
              </a:spcBef>
              <a:buFont typeface="Arial" panose="020B0604020202020204" pitchFamily="34" charset="0"/>
              <a:buChar char="•"/>
            </a:pPr>
            <a:r>
              <a:rPr lang="en-GB" sz="1200" dirty="0">
                <a:latin typeface="Gill Sans MT" panose="020B0502020104020203" pitchFamily="34" charset="0"/>
              </a:rPr>
              <a:t>Pre-employment medical screening.</a:t>
            </a:r>
          </a:p>
          <a:p>
            <a:pPr algn="just">
              <a:lnSpc>
                <a:spcPct val="150000"/>
              </a:lnSpc>
              <a:spcBef>
                <a:spcPts val="750"/>
              </a:spcBef>
            </a:pPr>
            <a:endParaRPr lang="en-GB" sz="1200" dirty="0">
              <a:latin typeface="Gill Sans MT" panose="020B0502020104020203" pitchFamily="34" charset="0"/>
            </a:endParaRPr>
          </a:p>
          <a:p>
            <a:pPr algn="just">
              <a:lnSpc>
                <a:spcPct val="150000"/>
              </a:lnSpc>
              <a:spcBef>
                <a:spcPts val="750"/>
              </a:spcBef>
            </a:pPr>
            <a:r>
              <a:rPr lang="en-GB" sz="1200" b="1" dirty="0">
                <a:latin typeface="Gill Sans MT" panose="020B0502020104020203" pitchFamily="34" charset="0"/>
              </a:rPr>
              <a:t>Please note</a:t>
            </a:r>
            <a:r>
              <a:rPr lang="en-GB" sz="1200" dirty="0">
                <a:latin typeface="Gill Sans MT" panose="020B0502020104020203" pitchFamily="34" charset="0"/>
              </a:rPr>
              <a:t>: Canvassing of any employee, Trustee or member of the Local Governing Board directly or indirectly is prohibited and your application will be disqualified.</a:t>
            </a:r>
          </a:p>
          <a:p>
            <a:pPr marL="0" indent="0" algn="just">
              <a:lnSpc>
                <a:spcPct val="150000"/>
              </a:lnSpc>
              <a:buNone/>
            </a:pPr>
            <a:endParaRPr lang="en-GB" sz="1200" b="1" dirty="0">
              <a:solidFill>
                <a:srgbClr val="C00000"/>
              </a:solidFill>
              <a:latin typeface="Gill Sans MT" panose="020B0502020104020203" pitchFamily="34" charset="0"/>
            </a:endParaRPr>
          </a:p>
          <a:p>
            <a:pPr marL="0" indent="0" algn="just">
              <a:lnSpc>
                <a:spcPct val="150000"/>
              </a:lnSpc>
              <a:buNone/>
            </a:pPr>
            <a:r>
              <a:rPr lang="en-GB" sz="1200" b="1" dirty="0">
                <a:solidFill>
                  <a:srgbClr val="C00000"/>
                </a:solidFill>
                <a:latin typeface="Gill Sans MT" panose="020B0502020104020203" pitchFamily="34" charset="0"/>
              </a:rPr>
              <a:t>Policies</a:t>
            </a:r>
          </a:p>
          <a:p>
            <a:pPr algn="just">
              <a:lnSpc>
                <a:spcPct val="150000"/>
              </a:lnSpc>
            </a:pPr>
            <a:r>
              <a:rPr lang="en-GB" sz="1200" dirty="0">
                <a:latin typeface="Gill Sans MT" panose="020B0502020104020203" pitchFamily="34" charset="0"/>
              </a:rPr>
              <a:t>Our approach to safeguarding, and school safeguarding policies can be found on the Trust website: </a:t>
            </a:r>
            <a:r>
              <a:rPr lang="en-GB" sz="1200" dirty="0">
                <a:latin typeface="Gill Sans MT" panose="020B0502020104020203" pitchFamily="34" charset="0"/>
                <a:hlinkClick r:id="rId2"/>
              </a:rPr>
              <a:t>TSAT - Safeguarding (taptontrust.org.uk)</a:t>
            </a:r>
            <a:endParaRPr lang="en-GB" sz="1200" dirty="0">
              <a:latin typeface="Gill Sans MT" panose="020B0502020104020203" pitchFamily="34" charset="0"/>
            </a:endParaRPr>
          </a:p>
          <a:p>
            <a:pPr algn="just">
              <a:lnSpc>
                <a:spcPct val="150000"/>
              </a:lnSpc>
            </a:pPr>
            <a:endParaRPr lang="en-GB" sz="1200" b="1" dirty="0">
              <a:solidFill>
                <a:srgbClr val="C00000"/>
              </a:solidFill>
              <a:latin typeface="Gill Sans MT" panose="020B0502020104020203" pitchFamily="34" charset="0"/>
            </a:endParaRPr>
          </a:p>
          <a:p>
            <a:pPr marL="0" indent="0" algn="just">
              <a:lnSpc>
                <a:spcPct val="150000"/>
              </a:lnSpc>
              <a:buNone/>
            </a:pPr>
            <a:r>
              <a:rPr lang="en-GB" sz="1200" b="1" dirty="0">
                <a:solidFill>
                  <a:srgbClr val="C00000"/>
                </a:solidFill>
                <a:latin typeface="Gill Sans MT" panose="020B0502020104020203" pitchFamily="34" charset="0"/>
              </a:rPr>
              <a:t>Equality &amp; Diversity</a:t>
            </a:r>
          </a:p>
          <a:p>
            <a:pPr marL="0" indent="0" algn="just">
              <a:lnSpc>
                <a:spcPct val="150000"/>
              </a:lnSpc>
              <a:buNone/>
            </a:pPr>
            <a:r>
              <a:rPr lang="en-GB" sz="1200" dirty="0">
                <a:latin typeface="Gill Sans MT" panose="020B0502020104020203" pitchFamily="34" charset="0"/>
              </a:rPr>
              <a:t>We are committed to providing equality of opportunity for all and ensuring that all stages of recruitment and selection are fair and that applicants are not discriminated against on the grounds of race, nationality, gender, religion, age, disability, marital status or sexual orientation. </a:t>
            </a:r>
            <a:r>
              <a:rPr lang="en-GB" sz="1200" u="sng" dirty="0">
                <a:latin typeface="Gill Sans MT" panose="020B0502020104020203" pitchFamily="34" charset="0"/>
                <a:hlinkClick r:id="rId3"/>
              </a:rPr>
              <a:t>Click Here</a:t>
            </a:r>
            <a:r>
              <a:rPr lang="en-GB" sz="1200" dirty="0">
                <a:latin typeface="Gill Sans MT" panose="020B0502020104020203" pitchFamily="34" charset="0"/>
                <a:hlinkClick r:id="rId3"/>
              </a:rPr>
              <a:t> </a:t>
            </a:r>
            <a:r>
              <a:rPr lang="en-GB" sz="1200" dirty="0">
                <a:latin typeface="Gill Sans MT" panose="020B0502020104020203" pitchFamily="34" charset="0"/>
              </a:rPr>
              <a:t>to access TSAT`s Equality and Diversity Statement.  </a:t>
            </a:r>
            <a:endParaRPr lang="en-GB" sz="1200" b="1" dirty="0">
              <a:solidFill>
                <a:srgbClr val="C00000"/>
              </a:solidFill>
              <a:latin typeface="Gill Sans MT" panose="020B0502020104020203" pitchFamily="34" charset="0"/>
            </a:endParaRPr>
          </a:p>
          <a:p>
            <a:pPr marL="0" indent="0" algn="just">
              <a:lnSpc>
                <a:spcPct val="150000"/>
              </a:lnSpc>
              <a:buNone/>
            </a:pPr>
            <a:endParaRPr lang="en-GB" sz="1200" b="1" dirty="0">
              <a:solidFill>
                <a:srgbClr val="C00000"/>
              </a:solidFill>
              <a:latin typeface="Gill Sans MT" panose="020B0502020104020203" pitchFamily="34" charset="0"/>
            </a:endParaRPr>
          </a:p>
          <a:p>
            <a:pPr marL="0" indent="0" algn="just">
              <a:lnSpc>
                <a:spcPct val="150000"/>
              </a:lnSpc>
              <a:buNone/>
            </a:pPr>
            <a:r>
              <a:rPr lang="en-GB" sz="1200" b="1" dirty="0">
                <a:solidFill>
                  <a:srgbClr val="C00000"/>
                </a:solidFill>
                <a:latin typeface="Gill Sans MT" panose="020B0502020104020203" pitchFamily="34" charset="0"/>
              </a:rPr>
              <a:t>Data Protection</a:t>
            </a:r>
          </a:p>
          <a:p>
            <a:pPr marL="0" indent="0" algn="just">
              <a:lnSpc>
                <a:spcPct val="150000"/>
              </a:lnSpc>
              <a:buNone/>
            </a:pPr>
            <a:r>
              <a:rPr lang="en-GB" sz="1200" dirty="0">
                <a:latin typeface="Gill Sans MT" panose="020B0502020104020203" pitchFamily="34" charset="0"/>
              </a:rPr>
              <a:t>As part of the recruitment process, we need to collect your personal data. For more information about what we do with your personal data, please see our Recruitment Privacy Notice on the </a:t>
            </a:r>
            <a:r>
              <a:rPr lang="en-GB" sz="1200" dirty="0">
                <a:latin typeface="Gill Sans MT" panose="020B0502020104020203" pitchFamily="34" charset="0"/>
                <a:hlinkClick r:id="rId4"/>
              </a:rPr>
              <a:t>policies page </a:t>
            </a:r>
            <a:r>
              <a:rPr lang="en-GB" sz="1200" dirty="0">
                <a:latin typeface="Gill Sans MT" panose="020B0502020104020203" pitchFamily="34" charset="0"/>
              </a:rPr>
              <a:t>of our website.</a:t>
            </a:r>
          </a:p>
          <a:p>
            <a:pPr marL="171450" indent="-171450" algn="just">
              <a:lnSpc>
                <a:spcPct val="150000"/>
              </a:lnSpc>
              <a:spcBef>
                <a:spcPts val="750"/>
              </a:spcBef>
              <a:buFont typeface="Arial" panose="020B0604020202020204" pitchFamily="34" charset="0"/>
              <a:buChar char="•"/>
            </a:pPr>
            <a:endParaRPr lang="en-GB" sz="1200" dirty="0">
              <a:latin typeface="Gill Sans MT" panose="020B0502020104020203" pitchFamily="34" charset="0"/>
            </a:endParaRPr>
          </a:p>
          <a:p>
            <a:pPr marL="171450" indent="-171450" algn="just">
              <a:lnSpc>
                <a:spcPct val="150000"/>
              </a:lnSpc>
              <a:spcBef>
                <a:spcPts val="750"/>
              </a:spcBef>
              <a:buFont typeface="Arial" panose="020B0604020202020204" pitchFamily="34" charset="0"/>
              <a:buChar char="•"/>
            </a:pPr>
            <a:endParaRPr lang="en-GB" sz="1200" dirty="0">
              <a:latin typeface="Gill Sans MT" panose="020B0502020104020203" pitchFamily="34" charset="0"/>
            </a:endParaRPr>
          </a:p>
        </p:txBody>
      </p:sp>
    </p:spTree>
    <p:extLst>
      <p:ext uri="{BB962C8B-B14F-4D97-AF65-F5344CB8AC3E}">
        <p14:creationId xmlns:p14="http://schemas.microsoft.com/office/powerpoint/2010/main" val="348686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40BAF6-8FB8-4C5D-A0AA-A4481421926A}"/>
              </a:ext>
            </a:extLst>
          </p:cNvPr>
          <p:cNvPicPr>
            <a:picLocks noChangeAspect="1"/>
          </p:cNvPicPr>
          <p:nvPr/>
        </p:nvPicPr>
        <p:blipFill>
          <a:blip r:embed="rId2"/>
          <a:stretch>
            <a:fillRect/>
          </a:stretch>
        </p:blipFill>
        <p:spPr>
          <a:xfrm>
            <a:off x="0" y="5331714"/>
            <a:ext cx="6858000" cy="4574286"/>
          </a:xfrm>
          <a:prstGeom prst="rect">
            <a:avLst/>
          </a:prstGeom>
        </p:spPr>
      </p:pic>
      <p:pic>
        <p:nvPicPr>
          <p:cNvPr id="6" name="Picture 5">
            <a:extLst>
              <a:ext uri="{FF2B5EF4-FFF2-40B4-BE49-F238E27FC236}">
                <a16:creationId xmlns:a16="http://schemas.microsoft.com/office/drawing/2014/main" id="{FF5D1A17-6474-4E5A-91ED-60F28676F9FD}"/>
              </a:ext>
            </a:extLst>
          </p:cNvPr>
          <p:cNvPicPr>
            <a:picLocks noChangeAspect="1"/>
          </p:cNvPicPr>
          <p:nvPr/>
        </p:nvPicPr>
        <p:blipFill>
          <a:blip r:embed="rId3"/>
          <a:stretch>
            <a:fillRect/>
          </a:stretch>
        </p:blipFill>
        <p:spPr>
          <a:xfrm>
            <a:off x="0" y="0"/>
            <a:ext cx="6858000" cy="4574286"/>
          </a:xfrm>
          <a:prstGeom prst="rect">
            <a:avLst/>
          </a:prstGeom>
        </p:spPr>
      </p:pic>
    </p:spTree>
    <p:extLst>
      <p:ext uri="{BB962C8B-B14F-4D97-AF65-F5344CB8AC3E}">
        <p14:creationId xmlns:p14="http://schemas.microsoft.com/office/powerpoint/2010/main" val="4229751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936A2F-1D71-456C-B8FA-DF611B327139}"/>
              </a:ext>
            </a:extLst>
          </p:cNvPr>
          <p:cNvPicPr>
            <a:picLocks noGrp="1" noChangeAspect="1"/>
          </p:cNvPicPr>
          <p:nvPr>
            <p:ph idx="1"/>
          </p:nvPr>
        </p:nvPicPr>
        <p:blipFill rotWithShape="1">
          <a:blip r:embed="rId2"/>
          <a:srcRect l="19819" r="20936"/>
          <a:stretch/>
        </p:blipFill>
        <p:spPr>
          <a:xfrm>
            <a:off x="0" y="0"/>
            <a:ext cx="7226300" cy="9906000"/>
          </a:xfrm>
          <a:prstGeom prst="rect">
            <a:avLst/>
          </a:prstGeom>
        </p:spPr>
      </p:pic>
    </p:spTree>
    <p:extLst>
      <p:ext uri="{BB962C8B-B14F-4D97-AF65-F5344CB8AC3E}">
        <p14:creationId xmlns:p14="http://schemas.microsoft.com/office/powerpoint/2010/main" val="58262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14" y="-547918"/>
            <a:ext cx="5915025" cy="1914702"/>
          </a:xfrm>
        </p:spPr>
        <p:txBody>
          <a:bodyPr>
            <a:normAutofit fontScale="90000"/>
          </a:bodyPr>
          <a:lstStyle/>
          <a:p>
            <a:br>
              <a:rPr lang="en-GB" sz="1800" dirty="0">
                <a:solidFill>
                  <a:srgbClr val="C00000"/>
                </a:solidFill>
                <a:latin typeface="Gill Sans MT" panose="020B0502020104020203" pitchFamily="34" charset="0"/>
              </a:rPr>
            </a:br>
            <a:br>
              <a:rPr lang="en-GB" sz="1800" dirty="0">
                <a:solidFill>
                  <a:srgbClr val="C00000"/>
                </a:solidFill>
                <a:latin typeface="Gill Sans MT" panose="020B0502020104020203" pitchFamily="34" charset="0"/>
              </a:rPr>
            </a:br>
            <a:br>
              <a:rPr lang="en-GB" sz="1800" dirty="0">
                <a:solidFill>
                  <a:srgbClr val="C00000"/>
                </a:solidFill>
                <a:latin typeface="Gill Sans MT" panose="020B0502020104020203" pitchFamily="34" charset="0"/>
              </a:rPr>
            </a:br>
            <a:br>
              <a:rPr lang="en-GB" sz="1800" dirty="0">
                <a:solidFill>
                  <a:srgbClr val="C00000"/>
                </a:solidFill>
                <a:latin typeface="Gill Sans MT" panose="020B0502020104020203" pitchFamily="34" charset="0"/>
              </a:rPr>
            </a:br>
            <a:br>
              <a:rPr lang="en-GB" sz="1800" dirty="0">
                <a:solidFill>
                  <a:srgbClr val="C00000"/>
                </a:solidFill>
                <a:latin typeface="Gill Sans MT" panose="020B0502020104020203" pitchFamily="34" charset="0"/>
              </a:rPr>
            </a:br>
            <a:r>
              <a:rPr lang="en-GB" sz="4500" dirty="0">
                <a:solidFill>
                  <a:srgbClr val="C00000"/>
                </a:solidFill>
                <a:latin typeface="Gill Sans MT" panose="020B0502020104020203" pitchFamily="34" charset="0"/>
              </a:rPr>
              <a:t>Contents</a:t>
            </a:r>
          </a:p>
        </p:txBody>
      </p:sp>
      <p:graphicFrame>
        <p:nvGraphicFramePr>
          <p:cNvPr id="5" name="Content Placeholder 2">
            <a:extLst>
              <a:ext uri="{FF2B5EF4-FFF2-40B4-BE49-F238E27FC236}">
                <a16:creationId xmlns:a16="http://schemas.microsoft.com/office/drawing/2014/main" id="{245860DC-0872-4CCB-490C-29307FFFDB0D}"/>
              </a:ext>
            </a:extLst>
          </p:cNvPr>
          <p:cNvGraphicFramePr>
            <a:graphicFrameLocks noGrp="1"/>
          </p:cNvGraphicFramePr>
          <p:nvPr>
            <p:ph idx="1"/>
            <p:extLst>
              <p:ext uri="{D42A27DB-BD31-4B8C-83A1-F6EECF244321}">
                <p14:modId xmlns:p14="http://schemas.microsoft.com/office/powerpoint/2010/main" val="4160130726"/>
              </p:ext>
            </p:extLst>
          </p:nvPr>
        </p:nvGraphicFramePr>
        <p:xfrm>
          <a:off x="471487" y="1810367"/>
          <a:ext cx="5915025" cy="6285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317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0E9488-2211-BFFC-70AD-E6DFDE1AE8BF}"/>
              </a:ext>
            </a:extLst>
          </p:cNvPr>
          <p:cNvPicPr>
            <a:picLocks noChangeAspect="1"/>
          </p:cNvPicPr>
          <p:nvPr/>
        </p:nvPicPr>
        <p:blipFill rotWithShape="1">
          <a:blip r:embed="rId2">
            <a:extLst>
              <a:ext uri="{28A0092B-C50C-407E-A947-70E740481C1C}">
                <a14:useLocalDpi xmlns:a14="http://schemas.microsoft.com/office/drawing/2010/main" val="0"/>
              </a:ext>
            </a:extLst>
          </a:blip>
          <a:srcRect t="9958" r="-1" b="27861"/>
          <a:stretch/>
        </p:blipFill>
        <p:spPr>
          <a:xfrm>
            <a:off x="1337311" y="10"/>
            <a:ext cx="5520689" cy="4257097"/>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5" name="Content Placeholder 2">
            <a:extLst>
              <a:ext uri="{FF2B5EF4-FFF2-40B4-BE49-F238E27FC236}">
                <a16:creationId xmlns:a16="http://schemas.microsoft.com/office/drawing/2014/main" id="{42C7F850-B65C-BF20-EBFF-889F12207087}"/>
              </a:ext>
            </a:extLst>
          </p:cNvPr>
          <p:cNvSpPr>
            <a:spLocks noGrp="1"/>
          </p:cNvSpPr>
          <p:nvPr>
            <p:ph idx="1"/>
          </p:nvPr>
        </p:nvSpPr>
        <p:spPr>
          <a:xfrm>
            <a:off x="272955" y="4336109"/>
            <a:ext cx="6359857" cy="5008728"/>
          </a:xfrm>
        </p:spPr>
        <p:txBody>
          <a:bodyPr anchor="t">
            <a:normAutofit/>
          </a:bodyPr>
          <a:lstStyle/>
          <a:p>
            <a:pPr marL="0" indent="0" algn="just">
              <a:lnSpc>
                <a:spcPct val="150000"/>
              </a:lnSpc>
              <a:buNone/>
            </a:pPr>
            <a:r>
              <a:rPr lang="en-GB" sz="1400" dirty="0">
                <a:latin typeface="Gill Sans MT" panose="020B0502020104020203" pitchFamily="34" charset="0"/>
              </a:rPr>
              <a:t>Thank you for your interest in joining TSAT.</a:t>
            </a:r>
          </a:p>
          <a:p>
            <a:pPr marL="0" indent="0" algn="just">
              <a:lnSpc>
                <a:spcPct val="150000"/>
              </a:lnSpc>
              <a:buNone/>
            </a:pPr>
            <a:r>
              <a:rPr lang="en-GB" sz="1400" dirty="0">
                <a:latin typeface="Gill Sans MT" panose="020B0502020104020203" pitchFamily="34" charset="0"/>
              </a:rPr>
              <a:t>We were established in 2011 and operate a family of schools across Sheffield, offering education from early years to sixth form. </a:t>
            </a:r>
          </a:p>
          <a:p>
            <a:pPr marL="0" indent="0" algn="just">
              <a:lnSpc>
                <a:spcPct val="150000"/>
              </a:lnSpc>
              <a:buNone/>
            </a:pPr>
            <a:r>
              <a:rPr lang="en-GB" sz="1400" dirty="0">
                <a:latin typeface="Gill Sans MT" panose="020B0502020104020203" pitchFamily="34" charset="0"/>
              </a:rPr>
              <a:t>At the heart of all our endeavours is outstanding teaching, high quality learning and effective support for individual needs.</a:t>
            </a:r>
          </a:p>
          <a:p>
            <a:pPr marL="0" indent="0" algn="just">
              <a:lnSpc>
                <a:spcPct val="150000"/>
              </a:lnSpc>
              <a:buNone/>
            </a:pPr>
            <a:r>
              <a:rPr lang="en-GB" sz="1400" dirty="0">
                <a:latin typeface="Gill Sans MT" panose="020B0502020104020203" pitchFamily="34" charset="0"/>
              </a:rPr>
              <a:t>We employ over 900 staff and work hard to foster the right conditions to make the Trust a great place to work.  We know that our staff are our greatest resource, and put in place support and opportunity to enable colleagues to progress within the Trust and reach their full potential. </a:t>
            </a:r>
          </a:p>
          <a:p>
            <a:pPr marL="0" indent="0" algn="just">
              <a:lnSpc>
                <a:spcPct val="150000"/>
              </a:lnSpc>
              <a:buNone/>
            </a:pPr>
            <a:r>
              <a:rPr lang="en-GB" sz="1400" dirty="0">
                <a:latin typeface="Gill Sans MT" panose="020B0502020104020203" pitchFamily="34" charset="0"/>
              </a:rPr>
              <a:t>Thank you again for your interest in joining us and the best of luck with your application.</a:t>
            </a:r>
          </a:p>
          <a:p>
            <a:pPr marL="0" indent="0">
              <a:buNone/>
            </a:pPr>
            <a:endParaRPr lang="en-GB" sz="900" i="1" dirty="0">
              <a:latin typeface="Gill Sans MT" panose="020B0502020104020203" pitchFamily="34" charset="0"/>
            </a:endParaRPr>
          </a:p>
          <a:p>
            <a:pPr marL="0" indent="0">
              <a:buNone/>
            </a:pPr>
            <a:endParaRPr lang="en-GB" sz="900" i="1" dirty="0">
              <a:latin typeface="Gill Sans MT" panose="020B0502020104020203" pitchFamily="34" charset="0"/>
            </a:endParaRPr>
          </a:p>
          <a:p>
            <a:pPr marL="0" indent="0">
              <a:buNone/>
            </a:pPr>
            <a:endParaRPr lang="en-GB" sz="900" i="1" dirty="0">
              <a:latin typeface="Gill Sans MT" panose="020B0502020104020203" pitchFamily="34" charset="0"/>
            </a:endParaRPr>
          </a:p>
          <a:p>
            <a:pPr marL="0" indent="0">
              <a:buNone/>
            </a:pPr>
            <a:endParaRPr lang="en-GB" sz="900" i="1" dirty="0">
              <a:latin typeface="Gill Sans MT" panose="020B0502020104020203" pitchFamily="34" charset="0"/>
            </a:endParaRPr>
          </a:p>
          <a:p>
            <a:pPr marL="0" indent="0">
              <a:buNone/>
            </a:pPr>
            <a:endParaRPr lang="en-GB" sz="900" i="1" dirty="0">
              <a:latin typeface="Gill Sans MT" panose="020B0502020104020203" pitchFamily="34" charset="0"/>
            </a:endParaRPr>
          </a:p>
          <a:p>
            <a:endParaRPr lang="en-GB" sz="900" dirty="0"/>
          </a:p>
        </p:txBody>
      </p:sp>
      <p:sp>
        <p:nvSpPr>
          <p:cNvPr id="6" name="TextBox 5">
            <a:extLst>
              <a:ext uri="{FF2B5EF4-FFF2-40B4-BE49-F238E27FC236}">
                <a16:creationId xmlns:a16="http://schemas.microsoft.com/office/drawing/2014/main" id="{F03C49F8-B1F9-8D85-594A-44CA210B28D8}"/>
              </a:ext>
            </a:extLst>
          </p:cNvPr>
          <p:cNvSpPr txBox="1"/>
          <p:nvPr/>
        </p:nvSpPr>
        <p:spPr>
          <a:xfrm>
            <a:off x="272955" y="8457801"/>
            <a:ext cx="1910687" cy="646331"/>
          </a:xfrm>
          <a:prstGeom prst="rect">
            <a:avLst/>
          </a:prstGeom>
          <a:noFill/>
        </p:spPr>
        <p:txBody>
          <a:bodyPr wrap="square" rtlCol="0">
            <a:spAutoFit/>
          </a:bodyPr>
          <a:lstStyle/>
          <a:p>
            <a:r>
              <a:rPr lang="en-GB" b="1" dirty="0">
                <a:solidFill>
                  <a:srgbClr val="C00000"/>
                </a:solidFill>
                <a:latin typeface="Gill Sans MT" panose="020B0502020104020203" pitchFamily="34" charset="0"/>
              </a:rPr>
              <a:t>David Dennis, CEO</a:t>
            </a:r>
          </a:p>
        </p:txBody>
      </p:sp>
    </p:spTree>
    <p:extLst>
      <p:ext uri="{BB962C8B-B14F-4D97-AF65-F5344CB8AC3E}">
        <p14:creationId xmlns:p14="http://schemas.microsoft.com/office/powerpoint/2010/main" val="35257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37" y="0"/>
            <a:ext cx="5915025" cy="939445"/>
          </a:xfrm>
        </p:spPr>
        <p:txBody>
          <a:bodyPr>
            <a:normAutofit/>
          </a:bodyPr>
          <a:lstStyle/>
          <a:p>
            <a:r>
              <a:rPr lang="en-GB" sz="4500" dirty="0">
                <a:solidFill>
                  <a:srgbClr val="C00000"/>
                </a:solidFill>
                <a:latin typeface="Gill Sans MT" panose="020B0502020104020203" pitchFamily="34" charset="0"/>
              </a:rPr>
              <a:t>About TSAT</a:t>
            </a:r>
          </a:p>
        </p:txBody>
      </p:sp>
      <p:sp>
        <p:nvSpPr>
          <p:cNvPr id="3" name="Content Placeholder 2"/>
          <p:cNvSpPr>
            <a:spLocks noGrp="1"/>
          </p:cNvSpPr>
          <p:nvPr>
            <p:ph idx="1"/>
          </p:nvPr>
        </p:nvSpPr>
        <p:spPr>
          <a:xfrm>
            <a:off x="171237" y="939445"/>
            <a:ext cx="6515526" cy="9141725"/>
          </a:xfrm>
        </p:spPr>
        <p:txBody>
          <a:bodyPr>
            <a:normAutofit/>
          </a:bodyPr>
          <a:lstStyle/>
          <a:p>
            <a:pPr marL="0" lvl="0" indent="0" algn="just" defTabSz="914400" eaLnBrk="0" fontAlgn="base" hangingPunct="0">
              <a:lnSpc>
                <a:spcPct val="150000"/>
              </a:lnSpc>
              <a:spcBef>
                <a:spcPct val="0"/>
              </a:spcBef>
              <a:spcAft>
                <a:spcPct val="0"/>
              </a:spcAft>
              <a:buNone/>
            </a:pPr>
            <a:r>
              <a:rPr lang="en-GB" altLang="en-US" sz="1200" dirty="0">
                <a:latin typeface="Gill Sans MT" panose="020B0502020104020203" pitchFamily="34" charset="0"/>
                <a:ea typeface="Trebuchet MS" panose="020B0603020202020204" pitchFamily="34" charset="0"/>
                <a:cs typeface="Times New Roman" panose="02020603050405020304" pitchFamily="18" charset="0"/>
              </a:rPr>
              <a:t>Since forming in 2011 TSAT has grown to 9 schools, 5 primary and 4 secondary, providing learning to over 7,500 learners from 2 – 18.</a:t>
            </a:r>
          </a:p>
          <a:p>
            <a:pPr marL="0" lvl="0" indent="0" algn="just" defTabSz="914400" eaLnBrk="0" fontAlgn="base" hangingPunct="0">
              <a:lnSpc>
                <a:spcPct val="150000"/>
              </a:lnSpc>
              <a:spcBef>
                <a:spcPct val="0"/>
              </a:spcBef>
              <a:spcAft>
                <a:spcPct val="0"/>
              </a:spcAft>
              <a:buNone/>
            </a:pPr>
            <a:endParaRPr lang="en-GB" altLang="en-US" sz="1200" dirty="0">
              <a:latin typeface="Gill Sans MT" panose="020B0502020104020203" pitchFamily="34" charset="0"/>
              <a:ea typeface="Trebuchet MS" panose="020B0603020202020204" pitchFamily="34" charset="0"/>
              <a:cs typeface="Times New Roman" panose="02020603050405020304" pitchFamily="18" charset="0"/>
            </a:endParaRPr>
          </a:p>
          <a:p>
            <a:pPr marL="0" lvl="0" indent="0" algn="just" defTabSz="914400" eaLnBrk="0" fontAlgn="base" hangingPunct="0">
              <a:lnSpc>
                <a:spcPct val="150000"/>
              </a:lnSpc>
              <a:spcBef>
                <a:spcPct val="0"/>
              </a:spcBef>
              <a:spcAft>
                <a:spcPct val="0"/>
              </a:spcAft>
              <a:buNone/>
            </a:pPr>
            <a:r>
              <a:rPr lang="en-GB" altLang="en-US" sz="1200" dirty="0">
                <a:latin typeface="Gill Sans MT" panose="020B0502020104020203" pitchFamily="34" charset="0"/>
                <a:ea typeface="Trebuchet MS" panose="020B0603020202020204" pitchFamily="34" charset="0"/>
                <a:cs typeface="Times New Roman" panose="02020603050405020304" pitchFamily="18" charset="0"/>
              </a:rPr>
              <a:t>Collaboration is at the heart of our Trust. Our aspiration, with distributed leadership across TSAT, is to be greater than the sum of our parts.</a:t>
            </a:r>
          </a:p>
          <a:p>
            <a:pPr lvl="0" algn="just" defTabSz="914400" eaLnBrk="0" fontAlgn="base" hangingPunct="0">
              <a:lnSpc>
                <a:spcPct val="150000"/>
              </a:lnSpc>
              <a:spcBef>
                <a:spcPct val="0"/>
              </a:spcBef>
              <a:spcAft>
                <a:spcPct val="0"/>
              </a:spcAft>
            </a:pPr>
            <a:endParaRPr lang="en-GB" altLang="en-US" sz="1200" dirty="0">
              <a:latin typeface="Gill Sans MT" panose="020B0502020104020203" pitchFamily="34" charset="0"/>
            </a:endParaRPr>
          </a:p>
          <a:p>
            <a:pPr marL="0" lvl="0" indent="0" algn="just" defTabSz="914400" eaLnBrk="0" fontAlgn="base" hangingPunct="0">
              <a:lnSpc>
                <a:spcPct val="150000"/>
              </a:lnSpc>
              <a:spcBef>
                <a:spcPct val="0"/>
              </a:spcBef>
              <a:spcAft>
                <a:spcPct val="0"/>
              </a:spcAft>
              <a:buNone/>
            </a:pPr>
            <a:r>
              <a:rPr lang="en-GB" altLang="en-US" sz="1200" b="1" dirty="0">
                <a:solidFill>
                  <a:srgbClr val="C00000"/>
                </a:solidFill>
                <a:latin typeface="Gill Sans MT" panose="020B0502020104020203" pitchFamily="34" charset="0"/>
                <a:ea typeface="Trebuchet MS" panose="020B0603020202020204" pitchFamily="34" charset="0"/>
                <a:cs typeface="Times New Roman" panose="02020603050405020304" pitchFamily="18" charset="0"/>
              </a:rPr>
              <a:t>Our Vision</a:t>
            </a:r>
            <a:r>
              <a:rPr lang="en-GB" altLang="en-US" sz="1200" dirty="0">
                <a:latin typeface="Gill Sans MT" panose="020B0502020104020203" pitchFamily="34" charset="0"/>
                <a:ea typeface="Trebuchet MS" panose="020B0603020202020204" pitchFamily="34" charset="0"/>
                <a:cs typeface="Times New Roman" panose="02020603050405020304" pitchFamily="18" charset="0"/>
              </a:rPr>
              <a:t> :  To realise the life chances and dreams of every child.</a:t>
            </a:r>
          </a:p>
          <a:p>
            <a:pPr marL="0" lvl="0" indent="0" algn="just" defTabSz="914400" eaLnBrk="0" fontAlgn="base" hangingPunct="0">
              <a:lnSpc>
                <a:spcPct val="150000"/>
              </a:lnSpc>
              <a:spcBef>
                <a:spcPct val="0"/>
              </a:spcBef>
              <a:spcAft>
                <a:spcPct val="0"/>
              </a:spcAft>
              <a:buNone/>
            </a:pPr>
            <a:endParaRPr lang="en-GB" altLang="en-US" sz="1200" dirty="0">
              <a:solidFill>
                <a:srgbClr val="C00000"/>
              </a:solidFill>
              <a:latin typeface="Gill Sans MT" panose="020B0502020104020203" pitchFamily="34" charset="0"/>
              <a:cs typeface="Times New Roman" panose="02020603050405020304" pitchFamily="18" charset="0"/>
            </a:endParaRPr>
          </a:p>
          <a:p>
            <a:pPr marL="0" lvl="0" indent="0" algn="just" defTabSz="914400" eaLnBrk="0" fontAlgn="base" hangingPunct="0">
              <a:lnSpc>
                <a:spcPct val="150000"/>
              </a:lnSpc>
              <a:spcBef>
                <a:spcPct val="0"/>
              </a:spcBef>
              <a:spcAft>
                <a:spcPct val="0"/>
              </a:spcAft>
              <a:buNone/>
            </a:pPr>
            <a:r>
              <a:rPr lang="en-GB" altLang="en-US" sz="1200" b="1" dirty="0">
                <a:solidFill>
                  <a:srgbClr val="C00000"/>
                </a:solidFill>
                <a:latin typeface="Gill Sans MT" panose="020B0502020104020203" pitchFamily="34" charset="0"/>
                <a:cs typeface="Times New Roman" panose="02020603050405020304" pitchFamily="18" charset="0"/>
              </a:rPr>
              <a:t>Our Mission</a:t>
            </a:r>
            <a:r>
              <a:rPr lang="en-GB" altLang="en-US" sz="1200" b="1" dirty="0">
                <a:latin typeface="Gill Sans MT" panose="020B0502020104020203" pitchFamily="34" charset="0"/>
                <a:cs typeface="Times New Roman" panose="02020603050405020304" pitchFamily="18" charset="0"/>
              </a:rPr>
              <a:t> </a:t>
            </a:r>
            <a:r>
              <a:rPr lang="en-GB" altLang="en-US" sz="1200" dirty="0">
                <a:latin typeface="Gill Sans MT" panose="020B0502020104020203" pitchFamily="34" charset="0"/>
                <a:cs typeface="Times New Roman" panose="02020603050405020304" pitchFamily="18" charset="0"/>
              </a:rPr>
              <a:t>:</a:t>
            </a:r>
            <a:r>
              <a:rPr lang="en-GB" altLang="en-US" sz="1200" b="1" dirty="0">
                <a:latin typeface="Gill Sans MT" panose="020B0502020104020203" pitchFamily="34" charset="0"/>
                <a:cs typeface="Times New Roman" panose="02020603050405020304" pitchFamily="18" charset="0"/>
              </a:rPr>
              <a:t> </a:t>
            </a:r>
            <a:r>
              <a:rPr lang="en-GB" altLang="en-US" sz="1200" dirty="0">
                <a:latin typeface="Gill Sans MT" panose="020B0502020104020203" pitchFamily="34" charset="0"/>
                <a:cs typeface="Times New Roman" panose="02020603050405020304" pitchFamily="18" charset="0"/>
              </a:rPr>
              <a:t>To provide a safe place to be; provide great teaching and learning; create an environment where all opportunities are in reach.</a:t>
            </a:r>
          </a:p>
          <a:p>
            <a:pPr marL="0" lvl="0" indent="0" algn="just" defTabSz="914400" eaLnBrk="0" fontAlgn="base" hangingPunct="0">
              <a:lnSpc>
                <a:spcPct val="150000"/>
              </a:lnSpc>
              <a:spcBef>
                <a:spcPct val="0"/>
              </a:spcBef>
              <a:spcAft>
                <a:spcPct val="0"/>
              </a:spcAft>
              <a:buNone/>
            </a:pPr>
            <a:endParaRPr lang="en-GB" altLang="en-US" sz="1200" dirty="0">
              <a:solidFill>
                <a:srgbClr val="C00000"/>
              </a:solidFill>
              <a:latin typeface="Gill Sans MT" panose="020B0502020104020203" pitchFamily="34" charset="0"/>
              <a:cs typeface="Times New Roman" panose="02020603050405020304" pitchFamily="18" charset="0"/>
            </a:endParaRPr>
          </a:p>
          <a:p>
            <a:pPr marL="0" lvl="0" indent="0" algn="just" defTabSz="914400" eaLnBrk="0" fontAlgn="base" hangingPunct="0">
              <a:lnSpc>
                <a:spcPct val="150000"/>
              </a:lnSpc>
              <a:spcBef>
                <a:spcPct val="0"/>
              </a:spcBef>
              <a:spcAft>
                <a:spcPct val="0"/>
              </a:spcAft>
              <a:buNone/>
            </a:pPr>
            <a:r>
              <a:rPr lang="en-GB" altLang="en-US" sz="1200" b="1" dirty="0">
                <a:solidFill>
                  <a:srgbClr val="C00000"/>
                </a:solidFill>
                <a:latin typeface="Gill Sans MT" panose="020B0502020104020203" pitchFamily="34" charset="0"/>
                <a:cs typeface="Times New Roman" panose="02020603050405020304" pitchFamily="18" charset="0"/>
              </a:rPr>
              <a:t>Our Values</a:t>
            </a:r>
          </a:p>
          <a:p>
            <a:pPr lvl="0" algn="just" defTabSz="914400" eaLnBrk="0" fontAlgn="base" hangingPunct="0">
              <a:lnSpc>
                <a:spcPct val="150000"/>
              </a:lnSpc>
              <a:spcBef>
                <a:spcPct val="0"/>
              </a:spcBef>
              <a:spcAft>
                <a:spcPct val="0"/>
              </a:spcAft>
            </a:pPr>
            <a:r>
              <a:rPr lang="en-GB" sz="1200" dirty="0">
                <a:latin typeface="Gill Sans MT" panose="020B0502020104020203" pitchFamily="34" charset="77"/>
              </a:rPr>
              <a:t>A culture of professionalism. </a:t>
            </a:r>
          </a:p>
          <a:p>
            <a:pPr lvl="0" algn="just" defTabSz="914400" eaLnBrk="0" fontAlgn="base" hangingPunct="0">
              <a:lnSpc>
                <a:spcPct val="150000"/>
              </a:lnSpc>
              <a:spcBef>
                <a:spcPct val="0"/>
              </a:spcBef>
              <a:spcAft>
                <a:spcPct val="0"/>
              </a:spcAft>
            </a:pPr>
            <a:r>
              <a:rPr lang="en-GB" sz="1200" dirty="0">
                <a:latin typeface="Gill Sans MT" panose="020B0502020104020203" pitchFamily="34" charset="77"/>
              </a:rPr>
              <a:t>A focus on nurture as well as achievement.</a:t>
            </a:r>
          </a:p>
          <a:p>
            <a:pPr lvl="0" algn="just" defTabSz="914400" eaLnBrk="0" fontAlgn="base" hangingPunct="0">
              <a:lnSpc>
                <a:spcPct val="150000"/>
              </a:lnSpc>
              <a:spcBef>
                <a:spcPct val="0"/>
              </a:spcBef>
              <a:spcAft>
                <a:spcPct val="0"/>
              </a:spcAft>
            </a:pPr>
            <a:r>
              <a:rPr lang="en-GB" sz="1200" dirty="0">
                <a:latin typeface="Gill Sans MT" panose="020B0502020104020203" pitchFamily="34" charset="77"/>
              </a:rPr>
              <a:t>Involvement of the family and wider community in everything we do.</a:t>
            </a:r>
          </a:p>
          <a:p>
            <a:pPr lvl="0" algn="just" defTabSz="914400" eaLnBrk="0" fontAlgn="base" hangingPunct="0">
              <a:lnSpc>
                <a:spcPct val="150000"/>
              </a:lnSpc>
              <a:spcBef>
                <a:spcPct val="0"/>
              </a:spcBef>
              <a:spcAft>
                <a:spcPct val="0"/>
              </a:spcAft>
            </a:pPr>
            <a:r>
              <a:rPr lang="en-GB" sz="1200" dirty="0">
                <a:latin typeface="Gill Sans MT" panose="020B0502020104020203" pitchFamily="34" charset="77"/>
              </a:rPr>
              <a:t>Make visible those who feel invisible through disability, poverty, ethnic or cultural disadvantage.</a:t>
            </a:r>
          </a:p>
          <a:p>
            <a:pPr lvl="0" algn="just" defTabSz="914400" eaLnBrk="0" fontAlgn="base" hangingPunct="0">
              <a:lnSpc>
                <a:spcPct val="150000"/>
              </a:lnSpc>
              <a:spcBef>
                <a:spcPct val="0"/>
              </a:spcBef>
              <a:spcAft>
                <a:spcPct val="0"/>
              </a:spcAft>
            </a:pPr>
            <a:r>
              <a:rPr lang="en-GB" sz="1200" dirty="0">
                <a:latin typeface="Gill Sans MT" panose="020B0502020104020203" pitchFamily="34" charset="77"/>
              </a:rPr>
              <a:t>Mutual support and development. </a:t>
            </a:r>
          </a:p>
          <a:p>
            <a:pPr lvl="0" algn="just" defTabSz="914400" eaLnBrk="0" fontAlgn="base" hangingPunct="0">
              <a:lnSpc>
                <a:spcPct val="150000"/>
              </a:lnSpc>
              <a:spcBef>
                <a:spcPct val="0"/>
              </a:spcBef>
              <a:spcAft>
                <a:spcPct val="0"/>
              </a:spcAft>
            </a:pPr>
            <a:r>
              <a:rPr lang="en-GB" sz="1200" dirty="0">
                <a:latin typeface="Gill Sans MT" panose="020B0502020104020203" pitchFamily="34" charset="77"/>
              </a:rPr>
              <a:t>The health, well-being and safety of all our people.</a:t>
            </a:r>
            <a:endParaRPr lang="en-GB" altLang="en-US" sz="1200" dirty="0">
              <a:latin typeface="Gill Sans MT" panose="020B0502020104020203" pitchFamily="34" charset="77"/>
              <a:cs typeface="Times New Roman" panose="02020603050405020304" pitchFamily="18" charset="0"/>
            </a:endParaRPr>
          </a:p>
          <a:p>
            <a:pPr marL="0" lvl="0" indent="0" algn="just" defTabSz="914400" eaLnBrk="0" fontAlgn="base" hangingPunct="0">
              <a:lnSpc>
                <a:spcPct val="150000"/>
              </a:lnSpc>
              <a:spcBef>
                <a:spcPct val="0"/>
              </a:spcBef>
              <a:spcAft>
                <a:spcPct val="0"/>
              </a:spcAft>
              <a:buNone/>
            </a:pPr>
            <a:endParaRPr lang="en-GB" sz="1200" dirty="0">
              <a:solidFill>
                <a:srgbClr val="C00000"/>
              </a:solidFill>
              <a:latin typeface="Gill Sans MT" panose="020B0502020104020203" pitchFamily="34" charset="77"/>
            </a:endParaRPr>
          </a:p>
          <a:p>
            <a:pPr marL="0" lvl="0" indent="0" algn="just" defTabSz="914400" eaLnBrk="0" fontAlgn="base" hangingPunct="0">
              <a:lnSpc>
                <a:spcPct val="150000"/>
              </a:lnSpc>
              <a:spcBef>
                <a:spcPct val="0"/>
              </a:spcBef>
              <a:spcAft>
                <a:spcPct val="0"/>
              </a:spcAft>
              <a:buNone/>
            </a:pPr>
            <a:r>
              <a:rPr lang="en-GB" sz="1200" b="1" dirty="0">
                <a:solidFill>
                  <a:srgbClr val="C00000"/>
                </a:solidFill>
                <a:latin typeface="Gill Sans MT" panose="020B0502020104020203" pitchFamily="34" charset="77"/>
              </a:rPr>
              <a:t>Our ways of working</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Schools sign up to our ‘Mission, Vision and Values’ and collaborative ways of working.</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Schools collaborate ‘in partnership for excellence with TSAT.’</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Each has something to bring to the table and can lead on this.</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Schools retain their identity and are part of something special. </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Differentiated solutions according to support needs.</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Mentoring, coaching, directing.</a:t>
            </a:r>
          </a:p>
          <a:p>
            <a:pPr algn="just" defTabSz="914400" eaLnBrk="0" fontAlgn="base" hangingPunct="0">
              <a:lnSpc>
                <a:spcPct val="150000"/>
              </a:lnSpc>
              <a:spcBef>
                <a:spcPct val="0"/>
              </a:spcBef>
              <a:spcAft>
                <a:spcPct val="0"/>
              </a:spcAft>
            </a:pPr>
            <a:r>
              <a:rPr lang="en-GB" sz="1200" dirty="0">
                <a:latin typeface="Gill Sans MT" panose="020B0502020104020203" pitchFamily="34" charset="77"/>
              </a:rPr>
              <a:t>A clear </a:t>
            </a:r>
            <a:r>
              <a:rPr lang="en-GB" sz="1200" dirty="0">
                <a:latin typeface="Gill Sans MT" panose="020B0502020104020203" pitchFamily="34" charset="77"/>
                <a:hlinkClick r:id="rId3"/>
              </a:rPr>
              <a:t>scheme of delegation </a:t>
            </a:r>
            <a:r>
              <a:rPr lang="en-GB" sz="1200" dirty="0">
                <a:latin typeface="Gill Sans MT" panose="020B0502020104020203" pitchFamily="34" charset="77"/>
              </a:rPr>
              <a:t>and decision making to ensure that all our children get the best educational experience.</a:t>
            </a:r>
            <a:endParaRPr lang="en-GB" altLang="en-US" sz="1200" b="1" dirty="0">
              <a:solidFill>
                <a:srgbClr val="C00000"/>
              </a:solidFill>
              <a:latin typeface="Gill Sans MT" panose="020B0502020104020203" pitchFamily="34" charset="77"/>
              <a:cs typeface="Times New Roman" panose="02020603050405020304" pitchFamily="18" charset="0"/>
            </a:endParaRPr>
          </a:p>
          <a:p>
            <a:pPr marL="0" lvl="0" indent="0" algn="just" defTabSz="914400" eaLnBrk="0" fontAlgn="base" hangingPunct="0">
              <a:spcBef>
                <a:spcPct val="0"/>
              </a:spcBef>
              <a:spcAft>
                <a:spcPct val="0"/>
              </a:spcAft>
              <a:buNone/>
            </a:pPr>
            <a:endParaRPr lang="en-GB" altLang="en-US" sz="1200" b="1" dirty="0">
              <a:solidFill>
                <a:srgbClr val="C00000"/>
              </a:solidFill>
              <a:latin typeface="Gill Sans MT" panose="020B0502020104020203" pitchFamily="34" charset="0"/>
              <a:cs typeface="Times New Roman" panose="02020603050405020304" pitchFamily="18" charset="0"/>
            </a:endParaRPr>
          </a:p>
          <a:p>
            <a:pPr marL="0" indent="0">
              <a:buNone/>
            </a:pPr>
            <a:r>
              <a:rPr lang="en-GB" sz="1200" dirty="0">
                <a:latin typeface="Gill Sans MT" panose="020B0502020104020203" pitchFamily="34" charset="0"/>
              </a:rPr>
              <a:t>For further information please visit the Trust website:  </a:t>
            </a:r>
            <a:r>
              <a:rPr lang="en-GB" sz="1200" dirty="0">
                <a:latin typeface="Gill Sans MT" panose="020B0502020104020203" pitchFamily="34" charset="0"/>
                <a:hlinkClick r:id="rId4"/>
              </a:rPr>
              <a:t>TSAT - Home (taptontrust.org.uk)</a:t>
            </a:r>
            <a:endParaRPr lang="en-GB" sz="1200" dirty="0">
              <a:latin typeface="Gill Sans MT" panose="020B0502020104020203" pitchFamily="34" charset="0"/>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72717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475" y="939444"/>
            <a:ext cx="6379049" cy="8859649"/>
          </a:xfrm>
        </p:spPr>
        <p:txBody>
          <a:bodyPr vert="horz" lIns="91440" tIns="45720" rIns="91440" bIns="45720" rtlCol="0" anchor="t">
            <a:normAutofit fontScale="25000" lnSpcReduction="20000"/>
          </a:bodyPr>
          <a:lstStyle/>
          <a:p>
            <a:pPr marL="0" indent="0" algn="just">
              <a:lnSpc>
                <a:spcPct val="170000"/>
              </a:lnSpc>
              <a:spcBef>
                <a:spcPts val="0"/>
              </a:spcBef>
              <a:buNone/>
            </a:pPr>
            <a:r>
              <a:rPr lang="en-GB" sz="4800" dirty="0">
                <a:latin typeface="Gill Sans MT" panose="020B0502020104020203" pitchFamily="34" charset="0"/>
              </a:rPr>
              <a:t>Our five primary and four secondary schools work in close partnership with the aim of realising the life chances and dreams of every child and becoming an outstanding Trust.</a:t>
            </a:r>
          </a:p>
          <a:p>
            <a:pPr marL="0" indent="0" algn="just">
              <a:lnSpc>
                <a:spcPct val="170000"/>
              </a:lnSpc>
              <a:spcBef>
                <a:spcPts val="0"/>
              </a:spcBef>
              <a:buNone/>
            </a:pPr>
            <a:endParaRPr lang="en-GB" sz="4800" b="1" dirty="0">
              <a:latin typeface="Gill Sans MT" panose="020B0502020104020203" pitchFamily="34" charset="0"/>
            </a:endParaRPr>
          </a:p>
          <a:p>
            <a:pPr marL="0" indent="0" algn="just">
              <a:lnSpc>
                <a:spcPct val="170000"/>
              </a:lnSpc>
              <a:spcBef>
                <a:spcPts val="0"/>
              </a:spcBef>
              <a:buNone/>
            </a:pPr>
            <a:r>
              <a:rPr lang="en-GB" sz="4800" dirty="0">
                <a:latin typeface="Gill Sans MT" panose="020B0502020104020203" pitchFamily="34" charset="0"/>
              </a:rPr>
              <a:t>Each of our schools has its own distinctive character, reflecting the local community it serves. Children joining us have a broad range of abilities and social backgrounds. We recognise and celebrate different aptitude and interests and believe that everyone can develop through dedication and hard work, leaving our schools fully prepared for successful lives.</a:t>
            </a:r>
          </a:p>
          <a:p>
            <a:pPr marL="0" indent="0" algn="just">
              <a:lnSpc>
                <a:spcPct val="170000"/>
              </a:lnSpc>
              <a:spcBef>
                <a:spcPts val="0"/>
              </a:spcBef>
              <a:buNone/>
            </a:pPr>
            <a:endParaRPr lang="en-GB" sz="4800" dirty="0">
              <a:latin typeface="Gill Sans MT" panose="020B0502020104020203" pitchFamily="34" charset="0"/>
            </a:endParaRPr>
          </a:p>
          <a:p>
            <a:pPr marL="0" indent="0" algn="just">
              <a:lnSpc>
                <a:spcPct val="170000"/>
              </a:lnSpc>
              <a:spcBef>
                <a:spcPts val="0"/>
              </a:spcBef>
              <a:buNone/>
            </a:pPr>
            <a:r>
              <a:rPr lang="en-GB" sz="4800" b="1" dirty="0">
                <a:solidFill>
                  <a:srgbClr val="C00000"/>
                </a:solidFill>
                <a:latin typeface="Gill Sans MT" panose="020B0502020104020203" pitchFamily="34" charset="0"/>
              </a:rPr>
              <a:t>Primary Education</a:t>
            </a:r>
            <a:endParaRPr lang="en-GB" sz="4800" dirty="0">
              <a:solidFill>
                <a:srgbClr val="C00000"/>
              </a:solidFill>
              <a:latin typeface="Gill Sans MT" panose="020B0502020104020203" pitchFamily="34" charset="0"/>
            </a:endParaRPr>
          </a:p>
          <a:p>
            <a:pPr marL="0" indent="0" algn="just">
              <a:lnSpc>
                <a:spcPct val="170000"/>
              </a:lnSpc>
              <a:spcBef>
                <a:spcPts val="0"/>
              </a:spcBef>
              <a:buNone/>
            </a:pPr>
            <a:r>
              <a:rPr lang="en-GB" sz="4800" dirty="0">
                <a:latin typeface="Gill Sans MT" panose="020B0502020104020203" pitchFamily="34" charset="0"/>
              </a:rPr>
              <a:t>4 of our 5 primary schools are Ofsted rated ‘Good’ giving our children an excellent start to their education and preparing them fully for their secondary transition.</a:t>
            </a:r>
          </a:p>
          <a:p>
            <a:pPr marL="0" indent="0" algn="just">
              <a:lnSpc>
                <a:spcPct val="170000"/>
              </a:lnSpc>
              <a:spcBef>
                <a:spcPts val="0"/>
              </a:spcBef>
              <a:buNone/>
            </a:pPr>
            <a:r>
              <a:rPr lang="en-GB" sz="4800" dirty="0">
                <a:latin typeface="Gill Sans MT" panose="020B0502020104020203" pitchFamily="34" charset="0"/>
                <a:hlinkClick r:id="rId3"/>
              </a:rPr>
              <a:t>Primary Education</a:t>
            </a:r>
            <a:r>
              <a:rPr lang="en-GB" sz="4800" dirty="0">
                <a:latin typeface="Gill Sans MT" panose="020B0502020104020203" pitchFamily="34" charset="0"/>
              </a:rPr>
              <a:t> </a:t>
            </a:r>
          </a:p>
          <a:p>
            <a:pPr marL="0" indent="0" algn="just">
              <a:lnSpc>
                <a:spcPct val="170000"/>
              </a:lnSpc>
              <a:spcBef>
                <a:spcPts val="0"/>
              </a:spcBef>
              <a:buNone/>
            </a:pPr>
            <a:endParaRPr lang="en-GB" sz="4800" dirty="0">
              <a:latin typeface="Gill Sans MT" panose="020B0502020104020203" pitchFamily="34" charset="0"/>
            </a:endParaRPr>
          </a:p>
          <a:p>
            <a:pPr marL="0" indent="0" algn="just">
              <a:lnSpc>
                <a:spcPct val="170000"/>
              </a:lnSpc>
              <a:spcBef>
                <a:spcPts val="0"/>
              </a:spcBef>
              <a:buNone/>
            </a:pPr>
            <a:r>
              <a:rPr lang="en-GB" sz="4800" b="1" dirty="0">
                <a:solidFill>
                  <a:srgbClr val="C00000"/>
                </a:solidFill>
                <a:latin typeface="Gill Sans MT" panose="020B0502020104020203" pitchFamily="34" charset="0"/>
              </a:rPr>
              <a:t>Secondary Education</a:t>
            </a:r>
          </a:p>
          <a:p>
            <a:pPr marL="0" indent="0" algn="just">
              <a:lnSpc>
                <a:spcPct val="170000"/>
              </a:lnSpc>
              <a:spcBef>
                <a:spcPts val="0"/>
              </a:spcBef>
              <a:buNone/>
            </a:pPr>
            <a:r>
              <a:rPr lang="en-GB" sz="4800" dirty="0">
                <a:latin typeface="Gill Sans MT" panose="020B0502020104020203" pitchFamily="34" charset="0"/>
              </a:rPr>
              <a:t>Our secondary schools work in close collaboration to further develop our curriculum and outcomes.</a:t>
            </a:r>
          </a:p>
          <a:p>
            <a:pPr marL="0" indent="0" algn="just">
              <a:lnSpc>
                <a:spcPct val="170000"/>
              </a:lnSpc>
              <a:spcBef>
                <a:spcPts val="0"/>
              </a:spcBef>
              <a:buNone/>
            </a:pPr>
            <a:r>
              <a:rPr lang="en-GB" sz="4800" dirty="0">
                <a:latin typeface="Gill Sans MT" panose="020B0502020104020203" pitchFamily="34" charset="0"/>
              </a:rPr>
              <a:t>Our sixth form provision is Ofsted rated ‘Good’ or ‘Outstanding’</a:t>
            </a:r>
          </a:p>
          <a:p>
            <a:pPr marL="0" indent="0" algn="just">
              <a:lnSpc>
                <a:spcPct val="170000"/>
              </a:lnSpc>
              <a:spcBef>
                <a:spcPts val="0"/>
              </a:spcBef>
              <a:buNone/>
            </a:pPr>
            <a:r>
              <a:rPr lang="en-GB" sz="4800" dirty="0">
                <a:latin typeface="Gill Sans MT" panose="020B0502020104020203" pitchFamily="34" charset="0"/>
                <a:hlinkClick r:id="rId4"/>
              </a:rPr>
              <a:t>Secondary Education</a:t>
            </a:r>
            <a:endParaRPr lang="en-GB" sz="4800" dirty="0">
              <a:latin typeface="Gill Sans MT" panose="020B0502020104020203" pitchFamily="34" charset="0"/>
            </a:endParaRPr>
          </a:p>
          <a:p>
            <a:pPr marL="0" indent="0" algn="just">
              <a:lnSpc>
                <a:spcPct val="170000"/>
              </a:lnSpc>
              <a:spcBef>
                <a:spcPts val="0"/>
              </a:spcBef>
              <a:buNone/>
            </a:pPr>
            <a:endParaRPr lang="en-GB" sz="4800" dirty="0">
              <a:latin typeface="Gill Sans MT" panose="020B0502020104020203" pitchFamily="34" charset="0"/>
            </a:endParaRPr>
          </a:p>
          <a:p>
            <a:pPr marL="0" indent="0" algn="just">
              <a:lnSpc>
                <a:spcPct val="170000"/>
              </a:lnSpc>
              <a:spcBef>
                <a:spcPts val="0"/>
              </a:spcBef>
              <a:buNone/>
            </a:pPr>
            <a:r>
              <a:rPr lang="en-GB" sz="4800" b="1" dirty="0">
                <a:solidFill>
                  <a:srgbClr val="C00000"/>
                </a:solidFill>
                <a:latin typeface="Gill Sans MT" panose="020B0502020104020203" pitchFamily="34" charset="0"/>
              </a:rPr>
              <a:t>Central Services</a:t>
            </a:r>
          </a:p>
          <a:p>
            <a:pPr marL="0" indent="0" algn="just">
              <a:lnSpc>
                <a:spcPct val="170000"/>
              </a:lnSpc>
              <a:spcBef>
                <a:spcPts val="0"/>
              </a:spcBef>
              <a:buNone/>
            </a:pPr>
            <a:r>
              <a:rPr lang="en-GB" sz="4800" dirty="0">
                <a:latin typeface="Gill Sans MT"/>
              </a:rPr>
              <a:t>Our support staff are highly valued and we offer a range of central services to our schools to enable them to concentrate on outstanding teaching, high quality learning and effective support for individual needs. Services include:</a:t>
            </a:r>
          </a:p>
          <a:p>
            <a:pPr algn="just">
              <a:lnSpc>
                <a:spcPct val="170000"/>
              </a:lnSpc>
              <a:spcBef>
                <a:spcPts val="0"/>
              </a:spcBef>
            </a:pPr>
            <a:r>
              <a:rPr lang="en-GB" sz="4800" dirty="0">
                <a:latin typeface="Gill Sans MT"/>
              </a:rPr>
              <a:t>Catering</a:t>
            </a:r>
          </a:p>
          <a:p>
            <a:pPr algn="just">
              <a:lnSpc>
                <a:spcPct val="170000"/>
              </a:lnSpc>
              <a:spcBef>
                <a:spcPts val="0"/>
              </a:spcBef>
            </a:pPr>
            <a:r>
              <a:rPr lang="en-GB" sz="4800" dirty="0">
                <a:latin typeface="Gill Sans MT" panose="020B0502020104020203" pitchFamily="34" charset="0"/>
              </a:rPr>
              <a:t>Communications and Marketing</a:t>
            </a:r>
          </a:p>
          <a:p>
            <a:pPr algn="just">
              <a:lnSpc>
                <a:spcPct val="170000"/>
              </a:lnSpc>
              <a:spcBef>
                <a:spcPts val="0"/>
              </a:spcBef>
            </a:pPr>
            <a:r>
              <a:rPr lang="en-GB" sz="4800" dirty="0">
                <a:latin typeface="Gill Sans MT" panose="020B0502020104020203" pitchFamily="34" charset="0"/>
              </a:rPr>
              <a:t>Facilities</a:t>
            </a:r>
          </a:p>
          <a:p>
            <a:pPr algn="just">
              <a:lnSpc>
                <a:spcPct val="170000"/>
              </a:lnSpc>
              <a:spcBef>
                <a:spcPts val="0"/>
              </a:spcBef>
            </a:pPr>
            <a:r>
              <a:rPr lang="en-GB" sz="4800" dirty="0">
                <a:latin typeface="Gill Sans MT" panose="020B0502020104020203" pitchFamily="34" charset="0"/>
              </a:rPr>
              <a:t>Finance</a:t>
            </a:r>
          </a:p>
          <a:p>
            <a:pPr algn="just">
              <a:lnSpc>
                <a:spcPct val="170000"/>
              </a:lnSpc>
              <a:spcBef>
                <a:spcPts val="0"/>
              </a:spcBef>
            </a:pPr>
            <a:r>
              <a:rPr lang="en-GB" sz="4800" dirty="0">
                <a:latin typeface="Gill Sans MT" panose="020B0502020104020203" pitchFamily="34" charset="0"/>
              </a:rPr>
              <a:t>Governance</a:t>
            </a:r>
          </a:p>
          <a:p>
            <a:pPr algn="just">
              <a:lnSpc>
                <a:spcPct val="170000"/>
              </a:lnSpc>
              <a:spcBef>
                <a:spcPts val="0"/>
              </a:spcBef>
            </a:pPr>
            <a:r>
              <a:rPr lang="en-GB" sz="4800" dirty="0">
                <a:latin typeface="Gill Sans MT" panose="020B0502020104020203" pitchFamily="34" charset="0"/>
              </a:rPr>
              <a:t>HR</a:t>
            </a:r>
          </a:p>
          <a:p>
            <a:pPr algn="just">
              <a:lnSpc>
                <a:spcPct val="170000"/>
              </a:lnSpc>
              <a:spcBef>
                <a:spcPts val="0"/>
              </a:spcBef>
            </a:pPr>
            <a:r>
              <a:rPr lang="en-GB" sz="4800" dirty="0">
                <a:latin typeface="Gill Sans MT" panose="020B0502020104020203" pitchFamily="34" charset="0"/>
              </a:rPr>
              <a:t>IT</a:t>
            </a:r>
          </a:p>
          <a:p>
            <a:pPr algn="just">
              <a:lnSpc>
                <a:spcPct val="170000"/>
              </a:lnSpc>
              <a:spcBef>
                <a:spcPts val="0"/>
              </a:spcBef>
            </a:pPr>
            <a:r>
              <a:rPr lang="en-GB" sz="4800" dirty="0">
                <a:latin typeface="Gill Sans MT" panose="020B0502020104020203" pitchFamily="34" charset="0"/>
              </a:rPr>
              <a:t>School Improvement.</a:t>
            </a:r>
          </a:p>
          <a:p>
            <a:pPr marL="0" indent="0" algn="just">
              <a:buNone/>
            </a:pPr>
            <a:endParaRPr lang="en-GB" sz="1700" dirty="0">
              <a:latin typeface="Gill Sans MT" panose="020B0502020104020203" pitchFamily="34" charset="0"/>
            </a:endParaRPr>
          </a:p>
          <a:p>
            <a:pPr marL="0" indent="0" algn="just">
              <a:buNone/>
            </a:pPr>
            <a:endParaRPr lang="en-GB" sz="1200" dirty="0">
              <a:latin typeface="Gill Sans MT" panose="020B0502020104020203" pitchFamily="34" charset="0"/>
            </a:endParaRPr>
          </a:p>
          <a:p>
            <a:pPr marL="0" indent="0" algn="just">
              <a:buNone/>
            </a:pPr>
            <a:endParaRPr lang="en-GB" sz="1200" dirty="0">
              <a:latin typeface="Gill Sans MT" panose="020B0502020104020203" pitchFamily="34" charset="0"/>
            </a:endParaRPr>
          </a:p>
          <a:p>
            <a:pPr marL="0" indent="0" algn="just">
              <a:buNone/>
            </a:pPr>
            <a:endParaRPr lang="en-GB" sz="1200" b="1" dirty="0">
              <a:latin typeface="Gill Sans MT" panose="020B0502020104020203" pitchFamily="34" charset="0"/>
            </a:endParaRPr>
          </a:p>
          <a:p>
            <a:pPr marL="0" indent="0" algn="just">
              <a:buNone/>
            </a:pPr>
            <a:endParaRPr lang="en-GB" sz="1200" b="1" dirty="0">
              <a:latin typeface="Gill Sans MT" panose="020B0502020104020203" pitchFamily="34" charset="0"/>
            </a:endParaRPr>
          </a:p>
        </p:txBody>
      </p:sp>
      <p:sp>
        <p:nvSpPr>
          <p:cNvPr id="2" name="Title 1"/>
          <p:cNvSpPr>
            <a:spLocks noGrp="1"/>
          </p:cNvSpPr>
          <p:nvPr>
            <p:ph type="title"/>
          </p:nvPr>
        </p:nvSpPr>
        <p:spPr>
          <a:xfrm>
            <a:off x="239476" y="0"/>
            <a:ext cx="5915025" cy="939445"/>
          </a:xfrm>
        </p:spPr>
        <p:txBody>
          <a:bodyPr>
            <a:normAutofit/>
          </a:bodyPr>
          <a:lstStyle/>
          <a:p>
            <a:r>
              <a:rPr lang="en-GB" sz="4500" dirty="0">
                <a:solidFill>
                  <a:srgbClr val="C00000"/>
                </a:solidFill>
                <a:latin typeface="Gill Sans MT"/>
              </a:rPr>
              <a:t>Our Schools </a:t>
            </a:r>
          </a:p>
        </p:txBody>
      </p:sp>
    </p:spTree>
    <p:extLst>
      <p:ext uri="{BB962C8B-B14F-4D97-AF65-F5344CB8AC3E}">
        <p14:creationId xmlns:p14="http://schemas.microsoft.com/office/powerpoint/2010/main" val="385243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650-098D-6387-62E6-2717E2764CED}"/>
              </a:ext>
            </a:extLst>
          </p:cNvPr>
          <p:cNvSpPr>
            <a:spLocks noGrp="1"/>
          </p:cNvSpPr>
          <p:nvPr>
            <p:ph type="title"/>
          </p:nvPr>
        </p:nvSpPr>
        <p:spPr>
          <a:xfrm>
            <a:off x="239476" y="373486"/>
            <a:ext cx="5915025" cy="965917"/>
          </a:xfrm>
        </p:spPr>
        <p:txBody>
          <a:bodyPr>
            <a:normAutofit fontScale="90000"/>
          </a:bodyPr>
          <a:lstStyle/>
          <a:p>
            <a:r>
              <a:rPr lang="en-GB" sz="3100" dirty="0">
                <a:solidFill>
                  <a:srgbClr val="C00000"/>
                </a:solidFill>
                <a:latin typeface="Gill Sans MT"/>
              </a:rPr>
              <a:t>About</a:t>
            </a:r>
            <a:r>
              <a:rPr lang="en-GB" sz="4500" dirty="0">
                <a:solidFill>
                  <a:srgbClr val="C00000"/>
                </a:solidFill>
                <a:latin typeface="Gill Sans MT"/>
              </a:rPr>
              <a:t> </a:t>
            </a:r>
            <a:r>
              <a:rPr lang="en-GB" sz="3100" dirty="0">
                <a:solidFill>
                  <a:srgbClr val="C00000"/>
                </a:solidFill>
                <a:latin typeface="Gill Sans MT"/>
              </a:rPr>
              <a:t>Southey Green Primary School and Nurseries.</a:t>
            </a:r>
          </a:p>
        </p:txBody>
      </p:sp>
      <p:sp>
        <p:nvSpPr>
          <p:cNvPr id="5" name="TextBox 4">
            <a:extLst>
              <a:ext uri="{FF2B5EF4-FFF2-40B4-BE49-F238E27FC236}">
                <a16:creationId xmlns:a16="http://schemas.microsoft.com/office/drawing/2014/main" id="{1000B2D5-4252-445D-BA5E-1B6BD443186D}"/>
              </a:ext>
            </a:extLst>
          </p:cNvPr>
          <p:cNvSpPr txBox="1"/>
          <p:nvPr/>
        </p:nvSpPr>
        <p:spPr>
          <a:xfrm>
            <a:off x="434975" y="1450213"/>
            <a:ext cx="5915025" cy="5816977"/>
          </a:xfrm>
          <a:prstGeom prst="rect">
            <a:avLst/>
          </a:prstGeom>
          <a:noFill/>
        </p:spPr>
        <p:txBody>
          <a:bodyPr wrap="square">
            <a:spAutoFit/>
          </a:bodyPr>
          <a:lstStyle/>
          <a:p>
            <a:pPr marL="0" indent="0" algn="just">
              <a:buNone/>
            </a:pPr>
            <a:r>
              <a:rPr lang="en-GB" sz="1200" dirty="0">
                <a:latin typeface="Gill Sans MT" panose="020B0502020104020203" pitchFamily="34" charset="0"/>
              </a:rPr>
              <a:t>Southey Green are committed to giving our children the very best education. We recognise the individuality of every child and young person and aim to ensure that each one achieves their full potential. </a:t>
            </a:r>
          </a:p>
          <a:p>
            <a:pPr marL="0" indent="0" algn="just">
              <a:buNone/>
            </a:pPr>
            <a:endParaRPr lang="en-GB" sz="1200" dirty="0">
              <a:latin typeface="Gill Sans MT" panose="020B0502020104020203" pitchFamily="34" charset="0"/>
            </a:endParaRPr>
          </a:p>
          <a:p>
            <a:pPr marL="0" indent="0" algn="just">
              <a:buNone/>
            </a:pPr>
            <a:r>
              <a:rPr lang="en-GB" sz="1200" dirty="0">
                <a:latin typeface="Gill Sans MT" panose="020B0502020104020203" pitchFamily="34" charset="0"/>
              </a:rPr>
              <a:t>The curriculum is unique and personalised to Southey as it incorporates a range of key elements aimed to remove specific barriers to children’s learning and enrich children’s experiences to ensure that they leave our primary school as successful learners</a:t>
            </a:r>
            <a:r>
              <a:rPr lang="en-GB" sz="1200" b="1" dirty="0">
                <a:latin typeface="Gill Sans MT" panose="020B0502020104020203" pitchFamily="34" charset="0"/>
              </a:rPr>
              <a:t>.</a:t>
            </a:r>
          </a:p>
          <a:p>
            <a:pPr marL="0" indent="0" algn="just">
              <a:buNone/>
            </a:pPr>
            <a:endParaRPr lang="en-GB" sz="1200" b="1" dirty="0">
              <a:latin typeface="Gill Sans MT" panose="020B0502020104020203" pitchFamily="34" charset="0"/>
            </a:endParaRPr>
          </a:p>
          <a:p>
            <a:pPr marL="285750" indent="-285750" algn="just">
              <a:buFont typeface="Arial" panose="020B0604020202020204" pitchFamily="34" charset="0"/>
              <a:buChar char="•"/>
            </a:pPr>
            <a:r>
              <a:rPr lang="en-GB" sz="1200" b="1" dirty="0">
                <a:latin typeface="Gill Sans MT" panose="020B0502020104020203" pitchFamily="34" charset="0"/>
              </a:rPr>
              <a:t>Our aim is that children leave our school:</a:t>
            </a:r>
          </a:p>
          <a:p>
            <a:pPr marL="285750" indent="-285750" algn="just">
              <a:buFont typeface="Arial" panose="020B0604020202020204" pitchFamily="34" charset="0"/>
              <a:buChar char="•"/>
            </a:pPr>
            <a:r>
              <a:rPr lang="en-GB" sz="1200" b="1" dirty="0">
                <a:latin typeface="Gill Sans MT" panose="020B0502020104020203" pitchFamily="34" charset="0"/>
              </a:rPr>
              <a:t>As </a:t>
            </a:r>
            <a:r>
              <a:rPr lang="en-GB" sz="1200" b="1" dirty="0">
                <a:solidFill>
                  <a:schemeClr val="accent1"/>
                </a:solidFill>
                <a:latin typeface="Gill Sans MT" panose="020B0502020104020203" pitchFamily="34" charset="0"/>
              </a:rPr>
              <a:t>responsible</a:t>
            </a:r>
            <a:r>
              <a:rPr lang="en-GB" sz="1200" b="1" dirty="0">
                <a:latin typeface="Gill Sans MT" panose="020B0502020104020203" pitchFamily="34" charset="0"/>
              </a:rPr>
              <a:t> members of society.</a:t>
            </a:r>
          </a:p>
          <a:p>
            <a:pPr marL="285750" indent="-285750" algn="just">
              <a:buFont typeface="Arial" panose="020B0604020202020204" pitchFamily="34" charset="0"/>
              <a:buChar char="•"/>
            </a:pPr>
            <a:r>
              <a:rPr lang="en-GB" sz="1200" b="1" dirty="0">
                <a:latin typeface="Gill Sans MT" panose="020B0502020104020203" pitchFamily="34" charset="0"/>
              </a:rPr>
              <a:t>With curious minds and a developing understanding of the world around them.</a:t>
            </a:r>
          </a:p>
          <a:p>
            <a:pPr marL="285750" indent="-285750" algn="just">
              <a:buFont typeface="Arial" panose="020B0604020202020204" pitchFamily="34" charset="0"/>
              <a:buChar char="•"/>
            </a:pPr>
            <a:r>
              <a:rPr lang="en-GB" sz="1200" b="1" dirty="0">
                <a:latin typeface="Gill Sans MT" panose="020B0502020104020203" pitchFamily="34" charset="0"/>
              </a:rPr>
              <a:t>Articulating ideas while being </a:t>
            </a:r>
            <a:r>
              <a:rPr lang="en-GB" sz="1200" b="1" dirty="0">
                <a:solidFill>
                  <a:schemeClr val="accent1"/>
                </a:solidFill>
                <a:latin typeface="Gill Sans MT" panose="020B0502020104020203" pitchFamily="34" charset="0"/>
              </a:rPr>
              <a:t>respectful</a:t>
            </a:r>
            <a:r>
              <a:rPr lang="en-GB" sz="1200" b="1" dirty="0">
                <a:latin typeface="Gill Sans MT" panose="020B0502020104020203" pitchFamily="34" charset="0"/>
              </a:rPr>
              <a:t> and considerate of others views.</a:t>
            </a:r>
          </a:p>
          <a:p>
            <a:pPr marL="285750" indent="-285750" algn="just">
              <a:buFont typeface="Arial" panose="020B0604020202020204" pitchFamily="34" charset="0"/>
              <a:buChar char="•"/>
            </a:pPr>
            <a:r>
              <a:rPr lang="en-GB" sz="1200" b="1" dirty="0">
                <a:latin typeface="Gill Sans MT" panose="020B0502020104020203" pitchFamily="34" charset="0"/>
              </a:rPr>
              <a:t>With raised aspirations – children are </a:t>
            </a:r>
            <a:r>
              <a:rPr lang="en-GB" sz="1200" b="1" dirty="0">
                <a:solidFill>
                  <a:schemeClr val="accent1"/>
                </a:solidFill>
                <a:latin typeface="Gill Sans MT" panose="020B0502020104020203" pitchFamily="34" charset="0"/>
              </a:rPr>
              <a:t>ready</a:t>
            </a:r>
            <a:r>
              <a:rPr lang="en-GB" sz="1200" b="1" dirty="0">
                <a:latin typeface="Gill Sans MT" panose="020B0502020104020203" pitchFamily="34" charset="0"/>
              </a:rPr>
              <a:t> to take on new challenges.</a:t>
            </a:r>
          </a:p>
          <a:p>
            <a:pPr marL="285750" indent="-285750" algn="just">
              <a:buFont typeface="Arial" panose="020B0604020202020204" pitchFamily="34" charset="0"/>
              <a:buChar char="•"/>
            </a:pPr>
            <a:r>
              <a:rPr lang="en-GB" sz="1200" b="1" dirty="0">
                <a:latin typeface="Gill Sans MT" panose="020B0502020104020203" pitchFamily="34" charset="0"/>
              </a:rPr>
              <a:t>Literate and numerate.</a:t>
            </a:r>
          </a:p>
          <a:p>
            <a:pPr marL="0" indent="0" algn="just">
              <a:buNone/>
            </a:pPr>
            <a:endParaRPr lang="en-GB" sz="1200" b="1" dirty="0">
              <a:latin typeface="Gill Sans MT" panose="020B0502020104020203" pitchFamily="34" charset="0"/>
            </a:endParaRPr>
          </a:p>
          <a:p>
            <a:pPr marL="0" indent="0" algn="just">
              <a:buNone/>
            </a:pPr>
            <a:r>
              <a:rPr lang="en-GB" sz="1200" dirty="0">
                <a:latin typeface="Gill Sans MT" panose="020B0502020104020203" pitchFamily="34" charset="0"/>
              </a:rPr>
              <a:t>The school was inspected in October 2021 and was graded ‘Good’ in all areas.  Ofsted stated that ‘Pupils are happy, keen and engaged. Pupils, staff, parents and carers appreciate the family feel of the school.’ Pupils said, ‘School is just marvellous.’ Staff have high expectations and aspirations for all pupils, including those with special educational needs and/or disabilities (SEND). Pupils live up to these expectations; they are ever mindful of being ‘Ready, Respectful and Responsible’. They have positive attitudes to learning and enjoy all that they do.</a:t>
            </a:r>
          </a:p>
          <a:p>
            <a:pPr marL="0" indent="0" algn="just">
              <a:buNone/>
            </a:pPr>
            <a:endParaRPr lang="en-GB" sz="1200" dirty="0">
              <a:latin typeface="Gill Sans MT" panose="020B0502020104020203" pitchFamily="34" charset="0"/>
            </a:endParaRPr>
          </a:p>
          <a:p>
            <a:pPr marL="0" indent="0" algn="just">
              <a:buNone/>
            </a:pPr>
            <a:r>
              <a:rPr lang="en-GB" sz="1200" dirty="0">
                <a:latin typeface="Gill Sans MT" panose="020B0502020104020203" pitchFamily="34" charset="0"/>
              </a:rPr>
              <a:t>The school has a 32 place two year old provision and a three/four year old nursery with a 78 place capacity often giving 156 children on roll in the nursery. </a:t>
            </a:r>
          </a:p>
          <a:p>
            <a:pPr marL="0" indent="0" algn="just">
              <a:buNone/>
            </a:pPr>
            <a:endParaRPr lang="en-GB" sz="1200" dirty="0">
              <a:latin typeface="Gill Sans MT" panose="020B0502020104020203" pitchFamily="34" charset="0"/>
            </a:endParaRPr>
          </a:p>
          <a:p>
            <a:pPr marL="0" indent="0" algn="just">
              <a:buNone/>
            </a:pPr>
            <a:r>
              <a:rPr lang="en-GB" sz="1200" dirty="0">
                <a:latin typeface="Gill Sans MT" panose="020B0502020104020203" pitchFamily="34" charset="0"/>
              </a:rPr>
              <a:t>The Senior leadership team is made up of a Headteacher, six assistant Headteachers, and an inclusion lead. It also has a large Inclusion/SENCO team.  </a:t>
            </a:r>
          </a:p>
          <a:p>
            <a:pPr marL="0" indent="0" algn="just">
              <a:buNone/>
            </a:pPr>
            <a:endParaRPr lang="en-GB" sz="1200" dirty="0">
              <a:latin typeface="Gill Sans MT" panose="020B0502020104020203" pitchFamily="34" charset="0"/>
            </a:endParaRPr>
          </a:p>
          <a:p>
            <a:pPr marL="0" indent="0" algn="just">
              <a:buNone/>
            </a:pPr>
            <a:r>
              <a:rPr lang="en-GB" sz="1200" dirty="0">
                <a:latin typeface="Gill Sans MT" panose="020B0502020104020203" pitchFamily="34" charset="0"/>
              </a:rPr>
              <a:t>The School has a new individual governing body. </a:t>
            </a:r>
          </a:p>
        </p:txBody>
      </p:sp>
      <p:pic>
        <p:nvPicPr>
          <p:cNvPr id="3" name="Picture 2">
            <a:extLst>
              <a:ext uri="{FF2B5EF4-FFF2-40B4-BE49-F238E27FC236}">
                <a16:creationId xmlns:a16="http://schemas.microsoft.com/office/drawing/2014/main" id="{AECDD97C-F8D7-45B9-87F4-FC713DF848F5}"/>
              </a:ext>
            </a:extLst>
          </p:cNvPr>
          <p:cNvPicPr>
            <a:picLocks noChangeAspect="1"/>
          </p:cNvPicPr>
          <p:nvPr/>
        </p:nvPicPr>
        <p:blipFill>
          <a:blip r:embed="rId2"/>
          <a:stretch>
            <a:fillRect/>
          </a:stretch>
        </p:blipFill>
        <p:spPr>
          <a:xfrm>
            <a:off x="1106247" y="7267190"/>
            <a:ext cx="4384682" cy="2420514"/>
          </a:xfrm>
          <a:prstGeom prst="rect">
            <a:avLst/>
          </a:prstGeom>
        </p:spPr>
      </p:pic>
    </p:spTree>
    <p:extLst>
      <p:ext uri="{BB962C8B-B14F-4D97-AF65-F5344CB8AC3E}">
        <p14:creationId xmlns:p14="http://schemas.microsoft.com/office/powerpoint/2010/main" val="135716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94" y="25923"/>
            <a:ext cx="5915025" cy="939445"/>
          </a:xfrm>
        </p:spPr>
        <p:txBody>
          <a:bodyPr>
            <a:normAutofit/>
          </a:bodyPr>
          <a:lstStyle/>
          <a:p>
            <a:r>
              <a:rPr lang="en-GB" sz="4500" dirty="0">
                <a:solidFill>
                  <a:srgbClr val="C00000"/>
                </a:solidFill>
                <a:latin typeface="Gill Sans MT" panose="020B0502020104020203" pitchFamily="34" charset="0"/>
              </a:rPr>
              <a:t>The Role</a:t>
            </a:r>
          </a:p>
        </p:txBody>
      </p:sp>
      <p:sp>
        <p:nvSpPr>
          <p:cNvPr id="3" name="Content Placeholder 2"/>
          <p:cNvSpPr>
            <a:spLocks noGrp="1"/>
          </p:cNvSpPr>
          <p:nvPr>
            <p:ph idx="1"/>
          </p:nvPr>
        </p:nvSpPr>
        <p:spPr>
          <a:xfrm>
            <a:off x="225830" y="965368"/>
            <a:ext cx="6447926" cy="7667898"/>
          </a:xfrm>
        </p:spPr>
        <p:txBody>
          <a:bodyPr vert="horz" lIns="91440" tIns="45720" rIns="91440" bIns="45720" rtlCol="0" anchor="t">
            <a:normAutofit/>
          </a:bodyPr>
          <a:lstStyle/>
          <a:p>
            <a:pPr marL="0" indent="0" algn="just">
              <a:lnSpc>
                <a:spcPct val="150000"/>
              </a:lnSpc>
              <a:buNone/>
            </a:pPr>
            <a:r>
              <a:rPr lang="en-GB" sz="1400" dirty="0">
                <a:latin typeface="Gill Sans MT"/>
              </a:rPr>
              <a:t>We are seeking to appoint an HLTA to support learning across the school. The HLTA will support the deliver quality first teaching in the classroom, covering teachers PPA time. They will deliver after school provision and support breakfast club provision in the mornings. </a:t>
            </a:r>
            <a:endParaRPr lang="en-GB" sz="1400" dirty="0">
              <a:latin typeface="Gill Sans MT" panose="020B0502020104020203" pitchFamily="34" charset="0"/>
            </a:endParaRPr>
          </a:p>
          <a:p>
            <a:pPr marL="0" indent="0" algn="just">
              <a:buNone/>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120934733"/>
              </p:ext>
            </p:extLst>
          </p:nvPr>
        </p:nvGraphicFramePr>
        <p:xfrm>
          <a:off x="471487" y="2417646"/>
          <a:ext cx="5915026" cy="3701092"/>
        </p:xfrm>
        <a:graphic>
          <a:graphicData uri="http://schemas.openxmlformats.org/drawingml/2006/table">
            <a:tbl>
              <a:tblPr firstRow="1" bandRow="1">
                <a:tableStyleId>{8A107856-5554-42FB-B03E-39F5DBC370BA}</a:tableStyleId>
              </a:tblPr>
              <a:tblGrid>
                <a:gridCol w="2957513">
                  <a:extLst>
                    <a:ext uri="{9D8B030D-6E8A-4147-A177-3AD203B41FA5}">
                      <a16:colId xmlns:a16="http://schemas.microsoft.com/office/drawing/2014/main" val="2426331142"/>
                    </a:ext>
                  </a:extLst>
                </a:gridCol>
                <a:gridCol w="2957513">
                  <a:extLst>
                    <a:ext uri="{9D8B030D-6E8A-4147-A177-3AD203B41FA5}">
                      <a16:colId xmlns:a16="http://schemas.microsoft.com/office/drawing/2014/main" val="685231551"/>
                    </a:ext>
                  </a:extLst>
                </a:gridCol>
              </a:tblGrid>
              <a:tr h="413464">
                <a:tc>
                  <a:txBody>
                    <a:bodyPr/>
                    <a:lstStyle/>
                    <a:p>
                      <a:r>
                        <a:rPr lang="en-GB" sz="1400" dirty="0">
                          <a:latin typeface="Gill Sans MT" panose="020B0502020104020203" pitchFamily="34" charset="0"/>
                        </a:rPr>
                        <a:t>Salary Range:</a:t>
                      </a:r>
                    </a:p>
                  </a:txBody>
                  <a:tcPr/>
                </a:tc>
                <a:tc>
                  <a:txBody>
                    <a:bodyPr/>
                    <a:lstStyle/>
                    <a:p>
                      <a:r>
                        <a:rPr lang="en-GB" sz="1400" b="0">
                          <a:latin typeface="Gill Sans MT" panose="020B0502020104020203" pitchFamily="34" charset="0"/>
                        </a:rPr>
                        <a:t>Grade 5 – Pro Rata</a:t>
                      </a:r>
                      <a:endParaRPr lang="en-GB" sz="1400" b="0" dirty="0">
                        <a:latin typeface="Gill Sans MT" panose="020B0502020104020203" pitchFamily="34" charset="0"/>
                      </a:endParaRPr>
                    </a:p>
                  </a:txBody>
                  <a:tcPr/>
                </a:tc>
                <a:extLst>
                  <a:ext uri="{0D108BD9-81ED-4DB2-BD59-A6C34878D82A}">
                    <a16:rowId xmlns:a16="http://schemas.microsoft.com/office/drawing/2014/main" val="1148463834"/>
                  </a:ext>
                </a:extLst>
              </a:tr>
              <a:tr h="413464">
                <a:tc>
                  <a:txBody>
                    <a:bodyPr/>
                    <a:lstStyle/>
                    <a:p>
                      <a:r>
                        <a:rPr lang="en-GB" sz="1400" b="1" dirty="0">
                          <a:latin typeface="Gill Sans MT" panose="020B0502020104020203" pitchFamily="34" charset="0"/>
                        </a:rPr>
                        <a:t>Responsible To:</a:t>
                      </a:r>
                    </a:p>
                  </a:txBody>
                  <a:tcPr/>
                </a:tc>
                <a:tc>
                  <a:txBody>
                    <a:bodyPr/>
                    <a:lstStyle/>
                    <a:p>
                      <a:r>
                        <a:rPr lang="en-GB" sz="1400" dirty="0">
                          <a:latin typeface="Gill Sans MT" panose="020B0502020104020203" pitchFamily="34" charset="0"/>
                        </a:rPr>
                        <a:t>Assistant Headteacher for Inclusion /</a:t>
                      </a:r>
                    </a:p>
                    <a:p>
                      <a:r>
                        <a:rPr lang="en-GB" sz="1400" dirty="0">
                          <a:latin typeface="Gill Sans MT" panose="020B0502020104020203" pitchFamily="34" charset="0"/>
                        </a:rPr>
                        <a:t>Headteacher</a:t>
                      </a:r>
                    </a:p>
                  </a:txBody>
                  <a:tcPr/>
                </a:tc>
                <a:extLst>
                  <a:ext uri="{0D108BD9-81ED-4DB2-BD59-A6C34878D82A}">
                    <a16:rowId xmlns:a16="http://schemas.microsoft.com/office/drawing/2014/main" val="4191014609"/>
                  </a:ext>
                </a:extLst>
              </a:tr>
              <a:tr h="509749">
                <a:tc>
                  <a:txBody>
                    <a:bodyPr/>
                    <a:lstStyle/>
                    <a:p>
                      <a:r>
                        <a:rPr lang="en-GB" sz="1400" b="1" dirty="0">
                          <a:latin typeface="Gill Sans MT" panose="020B0502020104020203" pitchFamily="34" charset="0"/>
                        </a:rPr>
                        <a:t>Responsible For:</a:t>
                      </a:r>
                    </a:p>
                  </a:txBody>
                  <a:tcPr/>
                </a:tc>
                <a:tc>
                  <a:txBody>
                    <a:bodyPr/>
                    <a:lstStyle/>
                    <a:p>
                      <a:r>
                        <a:rPr lang="en-GB" sz="1400" dirty="0">
                          <a:latin typeface="Gill Sans MT" panose="020B0502020104020203" pitchFamily="34" charset="0"/>
                        </a:rPr>
                        <a:t>Delivering lessons across the primary setting, covering classes for PPA time</a:t>
                      </a:r>
                    </a:p>
                  </a:txBody>
                  <a:tcPr/>
                </a:tc>
                <a:extLst>
                  <a:ext uri="{0D108BD9-81ED-4DB2-BD59-A6C34878D82A}">
                    <a16:rowId xmlns:a16="http://schemas.microsoft.com/office/drawing/2014/main" val="163850786"/>
                  </a:ext>
                </a:extLst>
              </a:tr>
              <a:tr h="413464">
                <a:tc>
                  <a:txBody>
                    <a:bodyPr/>
                    <a:lstStyle/>
                    <a:p>
                      <a:r>
                        <a:rPr lang="en-GB" sz="1400" b="1" dirty="0">
                          <a:latin typeface="Gill Sans MT" panose="020B0502020104020203" pitchFamily="34" charset="0"/>
                        </a:rPr>
                        <a:t>Holidays:</a:t>
                      </a:r>
                    </a:p>
                  </a:txBody>
                  <a:tcPr/>
                </a:tc>
                <a:tc>
                  <a:txBody>
                    <a:bodyPr/>
                    <a:lstStyle/>
                    <a:p>
                      <a:r>
                        <a:rPr lang="en-GB" sz="1400">
                          <a:latin typeface="Gill Sans MT" panose="020B0502020104020203" pitchFamily="34" charset="0"/>
                        </a:rPr>
                        <a:t>Holidays </a:t>
                      </a:r>
                      <a:r>
                        <a:rPr lang="en-GB" sz="1400" dirty="0">
                          <a:latin typeface="Gill Sans MT" panose="020B0502020104020203" pitchFamily="34" charset="0"/>
                        </a:rPr>
                        <a:t>in line with the Sheffield school calendar</a:t>
                      </a:r>
                    </a:p>
                  </a:txBody>
                  <a:tcPr/>
                </a:tc>
                <a:extLst>
                  <a:ext uri="{0D108BD9-81ED-4DB2-BD59-A6C34878D82A}">
                    <a16:rowId xmlns:a16="http://schemas.microsoft.com/office/drawing/2014/main" val="843592112"/>
                  </a:ext>
                </a:extLst>
              </a:tr>
              <a:tr h="1733148">
                <a:tc>
                  <a:txBody>
                    <a:bodyPr/>
                    <a:lstStyle/>
                    <a:p>
                      <a:r>
                        <a:rPr lang="en-GB" sz="1400" b="1" dirty="0">
                          <a:latin typeface="Gill Sans MT" panose="020B0502020104020203" pitchFamily="34" charset="0"/>
                        </a:rPr>
                        <a:t>Benefits:</a:t>
                      </a:r>
                    </a:p>
                  </a:txBody>
                  <a:tcPr/>
                </a:tc>
                <a:tc>
                  <a:txBody>
                    <a:bodyPr/>
                    <a:lstStyle/>
                    <a:p>
                      <a:pPr marL="285750" indent="-285750">
                        <a:buFont typeface="Arial" panose="020B0604020202020204" pitchFamily="34" charset="0"/>
                        <a:buChar char="•"/>
                      </a:pPr>
                      <a:r>
                        <a:rPr lang="en-GB" sz="1400" dirty="0">
                          <a:latin typeface="Gill Sans MT" panose="020B0502020104020203" pitchFamily="34" charset="0"/>
                        </a:rPr>
                        <a:t>Salary</a:t>
                      </a:r>
                      <a:r>
                        <a:rPr lang="en-GB" sz="1400" baseline="0" dirty="0">
                          <a:latin typeface="Gill Sans MT" panose="020B0502020104020203" pitchFamily="34" charset="0"/>
                        </a:rPr>
                        <a:t> Sacrifice Car Scheme</a:t>
                      </a:r>
                    </a:p>
                    <a:p>
                      <a:pPr marL="285750" indent="-285750">
                        <a:buFont typeface="Arial" panose="020B0604020202020204" pitchFamily="34" charset="0"/>
                        <a:buChar char="•"/>
                      </a:pPr>
                      <a:r>
                        <a:rPr lang="en-GB" sz="1400" baseline="0" dirty="0">
                          <a:latin typeface="Gill Sans MT" panose="020B0502020104020203" pitchFamily="34" charset="0"/>
                        </a:rPr>
                        <a:t>Cycle to Work Scheme</a:t>
                      </a:r>
                    </a:p>
                    <a:p>
                      <a:pPr marL="285750" indent="-285750">
                        <a:buFont typeface="Arial" panose="020B0604020202020204" pitchFamily="34" charset="0"/>
                        <a:buChar char="•"/>
                      </a:pPr>
                      <a:r>
                        <a:rPr lang="en-GB" sz="1400" baseline="0" dirty="0">
                          <a:latin typeface="Gill Sans MT" panose="020B0502020104020203" pitchFamily="34" charset="0"/>
                        </a:rPr>
                        <a:t>Discounted membership for Westfield Health </a:t>
                      </a:r>
                    </a:p>
                    <a:p>
                      <a:pPr marL="285750" indent="-285750">
                        <a:buFont typeface="Arial" panose="020B0604020202020204" pitchFamily="34" charset="0"/>
                        <a:buChar char="•"/>
                      </a:pPr>
                      <a:r>
                        <a:rPr lang="en-GB" sz="1400" baseline="0" dirty="0">
                          <a:latin typeface="Gill Sans MT" panose="020B0502020104020203" pitchFamily="34" charset="0"/>
                        </a:rPr>
                        <a:t>Occupational Health</a:t>
                      </a:r>
                    </a:p>
                    <a:p>
                      <a:pPr marL="285750" indent="-285750">
                        <a:buFont typeface="Arial" panose="020B0604020202020204" pitchFamily="34" charset="0"/>
                        <a:buChar char="•"/>
                      </a:pPr>
                      <a:r>
                        <a:rPr lang="en-GB" sz="1400" baseline="0" dirty="0">
                          <a:latin typeface="Gill Sans MT" panose="020B0502020104020203" pitchFamily="34" charset="0"/>
                        </a:rPr>
                        <a:t>Wellbeing Programme</a:t>
                      </a:r>
                    </a:p>
                    <a:p>
                      <a:pPr marL="285750" indent="-285750">
                        <a:buFont typeface="Arial" panose="020B0604020202020204" pitchFamily="34" charset="0"/>
                        <a:buChar char="•"/>
                      </a:pPr>
                      <a:r>
                        <a:rPr lang="en-GB" sz="1400" baseline="0" dirty="0">
                          <a:latin typeface="Gill Sans MT"/>
                        </a:rPr>
                        <a:t>Continuous CPD and Training</a:t>
                      </a:r>
                    </a:p>
                  </a:txBody>
                  <a:tcPr/>
                </a:tc>
                <a:extLst>
                  <a:ext uri="{0D108BD9-81ED-4DB2-BD59-A6C34878D82A}">
                    <a16:rowId xmlns:a16="http://schemas.microsoft.com/office/drawing/2014/main" val="3295302307"/>
                  </a:ext>
                </a:extLst>
              </a:tr>
            </a:tbl>
          </a:graphicData>
        </a:graphic>
      </p:graphicFrame>
      <p:pic>
        <p:nvPicPr>
          <p:cNvPr id="4" name="Picture 3">
            <a:extLst>
              <a:ext uri="{FF2B5EF4-FFF2-40B4-BE49-F238E27FC236}">
                <a16:creationId xmlns:a16="http://schemas.microsoft.com/office/drawing/2014/main" id="{A6762008-DA9D-42FA-9044-2B65FC0C3EBA}"/>
              </a:ext>
            </a:extLst>
          </p:cNvPr>
          <p:cNvPicPr>
            <a:picLocks noChangeAspect="1"/>
          </p:cNvPicPr>
          <p:nvPr/>
        </p:nvPicPr>
        <p:blipFill>
          <a:blip r:embed="rId3"/>
          <a:stretch>
            <a:fillRect/>
          </a:stretch>
        </p:blipFill>
        <p:spPr>
          <a:xfrm>
            <a:off x="1403350" y="6642100"/>
            <a:ext cx="4051300" cy="2765866"/>
          </a:xfrm>
          <a:prstGeom prst="rect">
            <a:avLst/>
          </a:prstGeom>
        </p:spPr>
      </p:pic>
    </p:spTree>
    <p:extLst>
      <p:ext uri="{BB962C8B-B14F-4D97-AF65-F5344CB8AC3E}">
        <p14:creationId xmlns:p14="http://schemas.microsoft.com/office/powerpoint/2010/main" val="34389574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6cb43a-1faa-4f81-8cb4-cba6b9d77756">
      <UserInfo>
        <DisplayName>J Crewe (Chaucer Staff)</DisplayName>
        <AccountId>3607</AccountId>
        <AccountType/>
      </UserInfo>
      <UserInfo>
        <DisplayName>J Douglas (Chaucer Staff)</DisplayName>
        <AccountId>5671</AccountId>
        <AccountType/>
      </UserInfo>
    </SharedWithUsers>
    <lcf76f155ced4ddcb4097134ff3c332f xmlns="2fd646e1-0b95-4d0a-943f-ffc713a14475">
      <Terms xmlns="http://schemas.microsoft.com/office/infopath/2007/PartnerControls"/>
    </lcf76f155ced4ddcb4097134ff3c332f>
    <TaxCatchAll xmlns="7b6cb43a-1faa-4f81-8cb4-cba6b9d777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A4B51F2E06B94390DC4DC92FD8D9E1" ma:contentTypeVersion="17" ma:contentTypeDescription="Create a new document." ma:contentTypeScope="" ma:versionID="bf1b7e8ae7b0179748c0b6d00d48accf">
  <xsd:schema xmlns:xsd="http://www.w3.org/2001/XMLSchema" xmlns:xs="http://www.w3.org/2001/XMLSchema" xmlns:p="http://schemas.microsoft.com/office/2006/metadata/properties" xmlns:ns2="2fd646e1-0b95-4d0a-943f-ffc713a14475" xmlns:ns3="7b6cb43a-1faa-4f81-8cb4-cba6b9d77756" targetNamespace="http://schemas.microsoft.com/office/2006/metadata/properties" ma:root="true" ma:fieldsID="8c8116b9b2e32fbcb2a0169209188818" ns2:_="" ns3:_="">
    <xsd:import namespace="2fd646e1-0b95-4d0a-943f-ffc713a14475"/>
    <xsd:import namespace="7b6cb43a-1faa-4f81-8cb4-cba6b9d777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646e1-0b95-4d0a-943f-ffc713a144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7292530-6b5a-4ff1-969a-a0cf6c90bd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cb43a-1faa-4f81-8cb4-cba6b9d7775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a2956d-57ee-4cb0-88e7-1d8960a699d2}" ma:internalName="TaxCatchAll" ma:showField="CatchAllData" ma:web="7b6cb43a-1faa-4f81-8cb4-cba6b9d777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A34E26-60ED-4F4A-BFD7-D15759CD1107}">
  <ds:schemaRefs>
    <ds:schemaRef ds:uri="http://purl.org/dc/dcmityp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www.w3.org/XML/1998/namespace"/>
    <ds:schemaRef ds:uri="37f40084-4f3d-4d34-a437-f53103db1115"/>
    <ds:schemaRef ds:uri="fcd3fb6f-b179-4e8b-8547-8216bb375049"/>
    <ds:schemaRef ds:uri="http://schemas.microsoft.com/office/2006/metadata/properties"/>
    <ds:schemaRef ds:uri="7b6cb43a-1faa-4f81-8cb4-cba6b9d77756"/>
    <ds:schemaRef ds:uri="2fd646e1-0b95-4d0a-943f-ffc713a14475"/>
  </ds:schemaRefs>
</ds:datastoreItem>
</file>

<file path=customXml/itemProps2.xml><?xml version="1.0" encoding="utf-8"?>
<ds:datastoreItem xmlns:ds="http://schemas.openxmlformats.org/officeDocument/2006/customXml" ds:itemID="{071CF13C-9816-40D8-BED3-8EDCD63B293D}">
  <ds:schemaRefs>
    <ds:schemaRef ds:uri="http://schemas.microsoft.com/sharepoint/v3/contenttype/forms"/>
  </ds:schemaRefs>
</ds:datastoreItem>
</file>

<file path=customXml/itemProps3.xml><?xml version="1.0" encoding="utf-8"?>
<ds:datastoreItem xmlns:ds="http://schemas.openxmlformats.org/officeDocument/2006/customXml" ds:itemID="{60367675-293B-4842-8055-F41C5A1D2B7E}"/>
</file>

<file path=docProps/app.xml><?xml version="1.0" encoding="utf-8"?>
<Properties xmlns="http://schemas.openxmlformats.org/officeDocument/2006/extended-properties" xmlns:vt="http://schemas.openxmlformats.org/officeDocument/2006/docPropsVTypes">
  <Template>Office Theme</Template>
  <TotalTime>1551</TotalTime>
  <Words>1618</Words>
  <Application>Microsoft Office PowerPoint</Application>
  <PresentationFormat>A4 Paper (210x297 mm)</PresentationFormat>
  <Paragraphs>192</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Gill Sans MT</vt:lpstr>
      <vt:lpstr>Office Theme</vt:lpstr>
      <vt:lpstr>HLTA – Higher Level Teaching Assistant Permanent position to start ASAP </vt:lpstr>
      <vt:lpstr>PowerPoint Presentation</vt:lpstr>
      <vt:lpstr>PowerPoint Presentation</vt:lpstr>
      <vt:lpstr>     Contents</vt:lpstr>
      <vt:lpstr>PowerPoint Presentation</vt:lpstr>
      <vt:lpstr>About TSAT</vt:lpstr>
      <vt:lpstr>Our Schools </vt:lpstr>
      <vt:lpstr>About Southey Green Primary School and Nurseries.</vt:lpstr>
      <vt:lpstr>The Role</vt:lpstr>
      <vt:lpstr> Responsibilities</vt:lpstr>
      <vt:lpstr>The Person </vt:lpstr>
      <vt:lpstr>How to apply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 of Primary Education</dc:title>
  <dc:creator>Lyndsey Appleyard (TSAT Staff)</dc:creator>
  <cp:lastModifiedBy>Sandra Shaw (Southey Green Staff)</cp:lastModifiedBy>
  <cp:revision>105</cp:revision>
  <cp:lastPrinted>2022-05-13T15:09:28Z</cp:lastPrinted>
  <dcterms:created xsi:type="dcterms:W3CDTF">2021-02-03T08:10:05Z</dcterms:created>
  <dcterms:modified xsi:type="dcterms:W3CDTF">2023-09-15T07:36:14Z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0x0101007C16F6D603745E49903D31912678FEA9</vt:lpwstr>
  </property>
  <property fmtid="{D5CDD505-2E9C-101B-9397-08002B2CF9AE}" pid="3" name="MediaServiceImageTags">
    <vt:lpwstr/>
  </property>
</Properties>
</file>